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7" r:id="rId3"/>
    <p:sldId id="257" r:id="rId4"/>
    <p:sldId id="298" r:id="rId5"/>
    <p:sldId id="258" r:id="rId6"/>
    <p:sldId id="259" r:id="rId7"/>
    <p:sldId id="260" r:id="rId8"/>
    <p:sldId id="275" r:id="rId9"/>
    <p:sldId id="262" r:id="rId10"/>
    <p:sldId id="263" r:id="rId11"/>
    <p:sldId id="272" r:id="rId12"/>
    <p:sldId id="273" r:id="rId13"/>
    <p:sldId id="274" r:id="rId14"/>
    <p:sldId id="265" r:id="rId15"/>
    <p:sldId id="266" r:id="rId16"/>
    <p:sldId id="267" r:id="rId17"/>
    <p:sldId id="299" r:id="rId18"/>
    <p:sldId id="268" r:id="rId19"/>
    <p:sldId id="269" r:id="rId20"/>
    <p:sldId id="270" r:id="rId21"/>
    <p:sldId id="271" r:id="rId22"/>
    <p:sldId id="276" r:id="rId23"/>
    <p:sldId id="277" r:id="rId24"/>
    <p:sldId id="278" r:id="rId25"/>
    <p:sldId id="279" r:id="rId26"/>
    <p:sldId id="280" r:id="rId27"/>
    <p:sldId id="281" r:id="rId28"/>
    <p:sldId id="282" r:id="rId29"/>
    <p:sldId id="286" r:id="rId30"/>
    <p:sldId id="283" r:id="rId31"/>
    <p:sldId id="284" r:id="rId32"/>
    <p:sldId id="287" r:id="rId33"/>
    <p:sldId id="288" r:id="rId34"/>
    <p:sldId id="289" r:id="rId35"/>
    <p:sldId id="290" r:id="rId36"/>
    <p:sldId id="291" r:id="rId37"/>
    <p:sldId id="292" r:id="rId38"/>
    <p:sldId id="293" r:id="rId39"/>
    <p:sldId id="296" r:id="rId40"/>
    <p:sldId id="294" r:id="rId41"/>
    <p:sldId id="295" r:id="rId42"/>
    <p:sldId id="300"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94660"/>
  </p:normalViewPr>
  <p:slideViewPr>
    <p:cSldViewPr snapToGrid="0" snapToObjects="1">
      <p:cViewPr>
        <p:scale>
          <a:sx n="103" d="100"/>
          <a:sy n="103" d="100"/>
        </p:scale>
        <p:origin x="-80" y="472"/>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626456-555D-5F48-8235-A19ED0D4B343}" type="datetimeFigureOut">
              <a:rPr lang="en-US" smtClean="0"/>
              <a:t>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46C22-D74F-4E45-8000-B1BE00F44B9D}" type="slidenum">
              <a:rPr lang="en-US" smtClean="0"/>
              <a:t>‹#›</a:t>
            </a:fld>
            <a:endParaRPr lang="en-US"/>
          </a:p>
        </p:txBody>
      </p:sp>
    </p:spTree>
    <p:extLst>
      <p:ext uri="{BB962C8B-B14F-4D97-AF65-F5344CB8AC3E}">
        <p14:creationId xmlns:p14="http://schemas.microsoft.com/office/powerpoint/2010/main" val="261023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26456-555D-5F48-8235-A19ED0D4B343}" type="datetimeFigureOut">
              <a:rPr lang="en-US" smtClean="0"/>
              <a:t>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46C22-D74F-4E45-8000-B1BE00F44B9D}" type="slidenum">
              <a:rPr lang="en-US" smtClean="0"/>
              <a:t>‹#›</a:t>
            </a:fld>
            <a:endParaRPr lang="en-US"/>
          </a:p>
        </p:txBody>
      </p:sp>
    </p:spTree>
    <p:extLst>
      <p:ext uri="{BB962C8B-B14F-4D97-AF65-F5344CB8AC3E}">
        <p14:creationId xmlns:p14="http://schemas.microsoft.com/office/powerpoint/2010/main" val="637434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26456-555D-5F48-8235-A19ED0D4B343}" type="datetimeFigureOut">
              <a:rPr lang="en-US" smtClean="0"/>
              <a:t>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46C22-D74F-4E45-8000-B1BE00F44B9D}" type="slidenum">
              <a:rPr lang="en-US" smtClean="0"/>
              <a:t>‹#›</a:t>
            </a:fld>
            <a:endParaRPr lang="en-US"/>
          </a:p>
        </p:txBody>
      </p:sp>
    </p:spTree>
    <p:extLst>
      <p:ext uri="{BB962C8B-B14F-4D97-AF65-F5344CB8AC3E}">
        <p14:creationId xmlns:p14="http://schemas.microsoft.com/office/powerpoint/2010/main" val="2424763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26456-555D-5F48-8235-A19ED0D4B343}" type="datetimeFigureOut">
              <a:rPr lang="en-US" smtClean="0"/>
              <a:t>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46C22-D74F-4E45-8000-B1BE00F44B9D}" type="slidenum">
              <a:rPr lang="en-US" smtClean="0"/>
              <a:t>‹#›</a:t>
            </a:fld>
            <a:endParaRPr lang="en-US"/>
          </a:p>
        </p:txBody>
      </p:sp>
    </p:spTree>
    <p:extLst>
      <p:ext uri="{BB962C8B-B14F-4D97-AF65-F5344CB8AC3E}">
        <p14:creationId xmlns:p14="http://schemas.microsoft.com/office/powerpoint/2010/main" val="2753539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26456-555D-5F48-8235-A19ED0D4B343}" type="datetimeFigureOut">
              <a:rPr lang="en-US" smtClean="0"/>
              <a:t>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46C22-D74F-4E45-8000-B1BE00F44B9D}" type="slidenum">
              <a:rPr lang="en-US" smtClean="0"/>
              <a:t>‹#›</a:t>
            </a:fld>
            <a:endParaRPr lang="en-US"/>
          </a:p>
        </p:txBody>
      </p:sp>
    </p:spTree>
    <p:extLst>
      <p:ext uri="{BB962C8B-B14F-4D97-AF65-F5344CB8AC3E}">
        <p14:creationId xmlns:p14="http://schemas.microsoft.com/office/powerpoint/2010/main" val="50983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626456-555D-5F48-8235-A19ED0D4B343}" type="datetimeFigureOut">
              <a:rPr lang="en-US" smtClean="0"/>
              <a:t>3/12/15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46C22-D74F-4E45-8000-B1BE00F44B9D}" type="slidenum">
              <a:rPr lang="en-US" smtClean="0"/>
              <a:t>‹#›</a:t>
            </a:fld>
            <a:endParaRPr lang="en-US"/>
          </a:p>
        </p:txBody>
      </p:sp>
    </p:spTree>
    <p:extLst>
      <p:ext uri="{BB962C8B-B14F-4D97-AF65-F5344CB8AC3E}">
        <p14:creationId xmlns:p14="http://schemas.microsoft.com/office/powerpoint/2010/main" val="1511725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626456-555D-5F48-8235-A19ED0D4B343}" type="datetimeFigureOut">
              <a:rPr lang="en-US" smtClean="0"/>
              <a:t>3/12/15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E46C22-D74F-4E45-8000-B1BE00F44B9D}" type="slidenum">
              <a:rPr lang="en-US" smtClean="0"/>
              <a:t>‹#›</a:t>
            </a:fld>
            <a:endParaRPr lang="en-US"/>
          </a:p>
        </p:txBody>
      </p:sp>
    </p:spTree>
    <p:extLst>
      <p:ext uri="{BB962C8B-B14F-4D97-AF65-F5344CB8AC3E}">
        <p14:creationId xmlns:p14="http://schemas.microsoft.com/office/powerpoint/2010/main" val="402154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626456-555D-5F48-8235-A19ED0D4B343}" type="datetimeFigureOut">
              <a:rPr lang="en-US" smtClean="0"/>
              <a:t>3/12/15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E46C22-D74F-4E45-8000-B1BE00F44B9D}" type="slidenum">
              <a:rPr lang="en-US" smtClean="0"/>
              <a:t>‹#›</a:t>
            </a:fld>
            <a:endParaRPr lang="en-US"/>
          </a:p>
        </p:txBody>
      </p:sp>
    </p:spTree>
    <p:extLst>
      <p:ext uri="{BB962C8B-B14F-4D97-AF65-F5344CB8AC3E}">
        <p14:creationId xmlns:p14="http://schemas.microsoft.com/office/powerpoint/2010/main" val="190509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26456-555D-5F48-8235-A19ED0D4B343}" type="datetimeFigureOut">
              <a:rPr lang="en-US" smtClean="0"/>
              <a:t>3/12/15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E46C22-D74F-4E45-8000-B1BE00F44B9D}" type="slidenum">
              <a:rPr lang="en-US" smtClean="0"/>
              <a:t>‹#›</a:t>
            </a:fld>
            <a:endParaRPr lang="en-US"/>
          </a:p>
        </p:txBody>
      </p:sp>
    </p:spTree>
    <p:extLst>
      <p:ext uri="{BB962C8B-B14F-4D97-AF65-F5344CB8AC3E}">
        <p14:creationId xmlns:p14="http://schemas.microsoft.com/office/powerpoint/2010/main" val="3253083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26456-555D-5F48-8235-A19ED0D4B343}" type="datetimeFigureOut">
              <a:rPr lang="en-US" smtClean="0"/>
              <a:t>3/12/15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46C22-D74F-4E45-8000-B1BE00F44B9D}" type="slidenum">
              <a:rPr lang="en-US" smtClean="0"/>
              <a:t>‹#›</a:t>
            </a:fld>
            <a:endParaRPr lang="en-US"/>
          </a:p>
        </p:txBody>
      </p:sp>
    </p:spTree>
    <p:extLst>
      <p:ext uri="{BB962C8B-B14F-4D97-AF65-F5344CB8AC3E}">
        <p14:creationId xmlns:p14="http://schemas.microsoft.com/office/powerpoint/2010/main" val="89477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26456-555D-5F48-8235-A19ED0D4B343}" type="datetimeFigureOut">
              <a:rPr lang="en-US" smtClean="0"/>
              <a:t>3/12/15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46C22-D74F-4E45-8000-B1BE00F44B9D}" type="slidenum">
              <a:rPr lang="en-US" smtClean="0"/>
              <a:t>‹#›</a:t>
            </a:fld>
            <a:endParaRPr lang="en-US"/>
          </a:p>
        </p:txBody>
      </p:sp>
    </p:spTree>
    <p:extLst>
      <p:ext uri="{BB962C8B-B14F-4D97-AF65-F5344CB8AC3E}">
        <p14:creationId xmlns:p14="http://schemas.microsoft.com/office/powerpoint/2010/main" val="27747709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26456-555D-5F48-8235-A19ED0D4B343}" type="datetimeFigureOut">
              <a:rPr lang="en-US" smtClean="0"/>
              <a:t>3/12/15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46C22-D74F-4E45-8000-B1BE00F44B9D}" type="slidenum">
              <a:rPr lang="en-US" smtClean="0"/>
              <a:t>‹#›</a:t>
            </a:fld>
            <a:endParaRPr lang="en-US"/>
          </a:p>
        </p:txBody>
      </p:sp>
    </p:spTree>
    <p:extLst>
      <p:ext uri="{BB962C8B-B14F-4D97-AF65-F5344CB8AC3E}">
        <p14:creationId xmlns:p14="http://schemas.microsoft.com/office/powerpoint/2010/main" val="3217628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vimeo.com/73413831"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ugataray.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2639"/>
            <a:ext cx="7772400" cy="2422199"/>
          </a:xfrm>
        </p:spPr>
        <p:txBody>
          <a:bodyPr>
            <a:normAutofit fontScale="90000"/>
          </a:bodyPr>
          <a:lstStyle/>
          <a:p>
            <a:r>
              <a:rPr lang="en-US" sz="2800" dirty="0" err="1" smtClean="0"/>
              <a:t>Islamicate</a:t>
            </a:r>
            <a:r>
              <a:rPr lang="en-US" sz="2800" dirty="0" smtClean="0"/>
              <a:t> Aesthetics/</a:t>
            </a:r>
            <a:r>
              <a:rPr lang="en-US" sz="2800" dirty="0" err="1" smtClean="0"/>
              <a:t>Islamicate</a:t>
            </a:r>
            <a:r>
              <a:rPr lang="en-US" sz="2800" dirty="0" smtClean="0"/>
              <a:t> Cosmopolitanism</a:t>
            </a:r>
            <a:br>
              <a:rPr lang="en-US" sz="2800" dirty="0" smtClean="0"/>
            </a:br>
            <a:r>
              <a:rPr lang="en-US" sz="2800" dirty="0" smtClean="0"/>
              <a:t>Bruce B Lawrence</a:t>
            </a:r>
            <a:r>
              <a:rPr lang="en-US" sz="2800" dirty="0" smtClean="0"/>
              <a:t/>
            </a:r>
            <a:br>
              <a:rPr lang="en-US" sz="2800" dirty="0" smtClean="0"/>
            </a:br>
            <a:r>
              <a:rPr lang="en-US" sz="2800" dirty="0" smtClean="0"/>
              <a:t>Keynote </a:t>
            </a:r>
            <a:r>
              <a:rPr lang="en-US" sz="2800" dirty="0"/>
              <a:t>A</a:t>
            </a:r>
            <a:r>
              <a:rPr lang="en-US" sz="2800" dirty="0" smtClean="0"/>
              <a:t>ddress </a:t>
            </a:r>
            <a:br>
              <a:rPr lang="en-US" sz="2800" dirty="0" smtClean="0"/>
            </a:br>
            <a:r>
              <a:rPr lang="en-US" sz="2800" dirty="0" smtClean="0"/>
              <a:t>for</a:t>
            </a:r>
            <a:br>
              <a:rPr lang="en-US" sz="2800" dirty="0" smtClean="0"/>
            </a:br>
            <a:r>
              <a:rPr lang="en-US" sz="2800" dirty="0" smtClean="0"/>
              <a:t>Duke-UNC Graduate Students Conference</a:t>
            </a:r>
            <a:br>
              <a:rPr lang="en-US" sz="2800" dirty="0" smtClean="0"/>
            </a:br>
            <a:r>
              <a:rPr lang="en-US" sz="2800" dirty="0" smtClean="0"/>
              <a:t>21 March </a:t>
            </a:r>
            <a:r>
              <a:rPr lang="en-US" sz="2800" dirty="0" smtClean="0"/>
              <a:t>2015</a:t>
            </a:r>
            <a:br>
              <a:rPr lang="en-US" sz="2800" dirty="0" smtClean="0"/>
            </a:br>
            <a:endParaRPr lang="en-US" sz="2800" dirty="0"/>
          </a:p>
        </p:txBody>
      </p:sp>
      <p:sp>
        <p:nvSpPr>
          <p:cNvPr id="3" name="Subtitle 2"/>
          <p:cNvSpPr>
            <a:spLocks noGrp="1"/>
          </p:cNvSpPr>
          <p:nvPr>
            <p:ph type="subTitle" idx="1"/>
          </p:nvPr>
        </p:nvSpPr>
        <p:spPr>
          <a:xfrm>
            <a:off x="1371600" y="3933803"/>
            <a:ext cx="6400800" cy="1752600"/>
          </a:xfrm>
        </p:spPr>
        <p:txBody>
          <a:bodyPr/>
          <a:lstStyle/>
          <a:p>
            <a:r>
              <a:rPr lang="en-US" dirty="0" smtClean="0"/>
              <a:t>Imagining the Beautiful:</a:t>
            </a:r>
          </a:p>
          <a:p>
            <a:r>
              <a:rPr lang="en-US" dirty="0" smtClean="0"/>
              <a:t>Theories and Practices of Meaning in </a:t>
            </a:r>
            <a:r>
              <a:rPr lang="en-US" dirty="0" err="1" smtClean="0"/>
              <a:t>Islamicate</a:t>
            </a:r>
            <a:r>
              <a:rPr lang="en-US" dirty="0" smtClean="0"/>
              <a:t> Aesthetics</a:t>
            </a:r>
            <a:endParaRPr lang="en-US" dirty="0"/>
          </a:p>
        </p:txBody>
      </p:sp>
    </p:spTree>
    <p:extLst>
      <p:ext uri="{BB962C8B-B14F-4D97-AF65-F5344CB8AC3E}">
        <p14:creationId xmlns:p14="http://schemas.microsoft.com/office/powerpoint/2010/main" val="4085704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Cosmic lyrics, from Iran, Syria, Turkey</a:t>
            </a:r>
            <a:endParaRPr lang="en-US" dirty="0"/>
          </a:p>
        </p:txBody>
      </p:sp>
      <p:pic>
        <p:nvPicPr>
          <p:cNvPr id="4" name="Content Placeholder 3" descr="photo 3.JPG"/>
          <p:cNvPicPr>
            <a:picLocks noGrp="1" noChangeAspect="1"/>
          </p:cNvPicPr>
          <p:nvPr>
            <p:ph idx="1"/>
          </p:nvPr>
        </p:nvPicPr>
        <p:blipFill>
          <a:blip r:embed="rId2">
            <a:extLst>
              <a:ext uri="{28A0092B-C50C-407E-A947-70E740481C1C}">
                <a14:useLocalDpi xmlns:a14="http://schemas.microsoft.com/office/drawing/2010/main" val="0"/>
              </a:ext>
            </a:extLst>
          </a:blip>
          <a:srcRect t="31697" b="31697"/>
          <a:stretch>
            <a:fillRect/>
          </a:stretch>
        </p:blipFill>
        <p:spPr/>
      </p:pic>
    </p:spTree>
    <p:extLst>
      <p:ext uri="{BB962C8B-B14F-4D97-AF65-F5344CB8AC3E}">
        <p14:creationId xmlns:p14="http://schemas.microsoft.com/office/powerpoint/2010/main" val="450946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Taj</a:t>
            </a:r>
            <a:r>
              <a:rPr lang="en-US" dirty="0" smtClean="0"/>
              <a:t> </a:t>
            </a:r>
            <a:r>
              <a:rPr lang="en-US" dirty="0" err="1" smtClean="0"/>
              <a:t>Mahal</a:t>
            </a:r>
            <a:r>
              <a:rPr lang="en-US" dirty="0" smtClean="0"/>
              <a:t> tile</a:t>
            </a:r>
            <a:endParaRPr lang="en-US" dirty="0"/>
          </a:p>
        </p:txBody>
      </p:sp>
      <p:pic>
        <p:nvPicPr>
          <p:cNvPr id="4" name="Content Placeholder 3" descr="photo 2-4.JPG"/>
          <p:cNvPicPr>
            <a:picLocks noGrp="1" noChangeAspect="1"/>
          </p:cNvPicPr>
          <p:nvPr>
            <p:ph idx="1"/>
          </p:nvPr>
        </p:nvPicPr>
        <p:blipFill>
          <a:blip r:embed="rId2">
            <a:extLst>
              <a:ext uri="{28A0092B-C50C-407E-A947-70E740481C1C}">
                <a14:useLocalDpi xmlns:a14="http://schemas.microsoft.com/office/drawing/2010/main" val="0"/>
              </a:ext>
            </a:extLst>
          </a:blip>
          <a:srcRect l="-86587" r="-86587"/>
          <a:stretch>
            <a:fillRect/>
          </a:stretch>
        </p:blipFill>
        <p:spPr/>
      </p:pic>
    </p:spTree>
    <p:extLst>
      <p:ext uri="{BB962C8B-B14F-4D97-AF65-F5344CB8AC3E}">
        <p14:creationId xmlns:p14="http://schemas.microsoft.com/office/powerpoint/2010/main" val="4141949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Taj</a:t>
            </a:r>
            <a:r>
              <a:rPr lang="en-US" dirty="0" smtClean="0"/>
              <a:t> </a:t>
            </a:r>
            <a:r>
              <a:rPr lang="en-US" dirty="0" err="1" smtClean="0"/>
              <a:t>Mahal</a:t>
            </a:r>
            <a:r>
              <a:rPr lang="en-US" dirty="0" smtClean="0"/>
              <a:t> tile close up</a:t>
            </a:r>
            <a:endParaRPr lang="en-US" dirty="0"/>
          </a:p>
        </p:txBody>
      </p:sp>
      <p:pic>
        <p:nvPicPr>
          <p:cNvPr id="4" name="Content Placeholder 3" descr="photo 3-1.JPG"/>
          <p:cNvPicPr>
            <a:picLocks noGrp="1" noChangeAspect="1"/>
          </p:cNvPicPr>
          <p:nvPr>
            <p:ph idx="1"/>
          </p:nvPr>
        </p:nvPicPr>
        <p:blipFill>
          <a:blip r:embed="rId2">
            <a:extLst>
              <a:ext uri="{28A0092B-C50C-407E-A947-70E740481C1C}">
                <a14:useLocalDpi xmlns:a14="http://schemas.microsoft.com/office/drawing/2010/main" val="0"/>
              </a:ext>
            </a:extLst>
          </a:blip>
          <a:srcRect t="31697" b="31697"/>
          <a:stretch>
            <a:fillRect/>
          </a:stretch>
        </p:blipFill>
        <p:spPr/>
      </p:pic>
    </p:spTree>
    <p:extLst>
      <p:ext uri="{BB962C8B-B14F-4D97-AF65-F5344CB8AC3E}">
        <p14:creationId xmlns:p14="http://schemas.microsoft.com/office/powerpoint/2010/main" val="2557808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Burma, Afghanistan, China</a:t>
            </a:r>
            <a:endParaRPr lang="en-US" dirty="0"/>
          </a:p>
        </p:txBody>
      </p:sp>
      <p:pic>
        <p:nvPicPr>
          <p:cNvPr id="4" name="Content Placeholder 3" descr="photo-3.JPG"/>
          <p:cNvPicPr>
            <a:picLocks noGrp="1" noChangeAspect="1"/>
          </p:cNvPicPr>
          <p:nvPr>
            <p:ph idx="1"/>
          </p:nvPr>
        </p:nvPicPr>
        <p:blipFill>
          <a:blip r:embed="rId2">
            <a:extLst>
              <a:ext uri="{28A0092B-C50C-407E-A947-70E740481C1C}">
                <a14:useLocalDpi xmlns:a14="http://schemas.microsoft.com/office/drawing/2010/main" val="0"/>
              </a:ext>
            </a:extLst>
          </a:blip>
          <a:srcRect l="-86587" r="-86587"/>
          <a:stretch>
            <a:fillRect/>
          </a:stretch>
        </p:blipFill>
        <p:spPr/>
      </p:pic>
    </p:spTree>
    <p:extLst>
      <p:ext uri="{BB962C8B-B14F-4D97-AF65-F5344CB8AC3E}">
        <p14:creationId xmlns:p14="http://schemas.microsoft.com/office/powerpoint/2010/main" val="2132608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Tulips triumph</a:t>
            </a:r>
            <a:endParaRPr lang="en-US" dirty="0"/>
          </a:p>
        </p:txBody>
      </p:sp>
      <p:pic>
        <p:nvPicPr>
          <p:cNvPr id="4" name="Content Placeholder 3" descr="photo 1.JPG"/>
          <p:cNvPicPr>
            <a:picLocks noGrp="1" noChangeAspect="1"/>
          </p:cNvPicPr>
          <p:nvPr>
            <p:ph idx="1"/>
          </p:nvPr>
        </p:nvPicPr>
        <p:blipFill>
          <a:blip r:embed="rId2">
            <a:extLst>
              <a:ext uri="{28A0092B-C50C-407E-A947-70E740481C1C}">
                <a14:useLocalDpi xmlns:a14="http://schemas.microsoft.com/office/drawing/2010/main" val="0"/>
              </a:ext>
            </a:extLst>
          </a:blip>
          <a:srcRect l="-86587" r="-86587"/>
          <a:stretch>
            <a:fillRect/>
          </a:stretch>
        </p:blipFill>
        <p:spPr/>
      </p:pic>
    </p:spTree>
    <p:extLst>
      <p:ext uri="{BB962C8B-B14F-4D97-AF65-F5344CB8AC3E}">
        <p14:creationId xmlns:p14="http://schemas.microsoft.com/office/powerpoint/2010/main" val="3718067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Islamicate</a:t>
            </a:r>
            <a:r>
              <a:rPr lang="en-US" dirty="0" smtClean="0"/>
              <a:t> networks</a:t>
            </a:r>
            <a:endParaRPr lang="en-US" dirty="0"/>
          </a:p>
        </p:txBody>
      </p:sp>
      <p:pic>
        <p:nvPicPr>
          <p:cNvPr id="4" name="Content Placeholder 3" descr="photo 1-1.JPG"/>
          <p:cNvPicPr>
            <a:picLocks noGrp="1" noChangeAspect="1"/>
          </p:cNvPicPr>
          <p:nvPr>
            <p:ph idx="1"/>
          </p:nvPr>
        </p:nvPicPr>
        <p:blipFill>
          <a:blip r:embed="rId2">
            <a:extLst>
              <a:ext uri="{28A0092B-C50C-407E-A947-70E740481C1C}">
                <a14:useLocalDpi xmlns:a14="http://schemas.microsoft.com/office/drawing/2010/main" val="0"/>
              </a:ext>
            </a:extLst>
          </a:blip>
          <a:srcRect l="-77043" r="-77043"/>
          <a:stretch>
            <a:fillRect/>
          </a:stretch>
        </p:blipFill>
        <p:spPr/>
      </p:pic>
    </p:spTree>
    <p:extLst>
      <p:ext uri="{BB962C8B-B14F-4D97-AF65-F5344CB8AC3E}">
        <p14:creationId xmlns:p14="http://schemas.microsoft.com/office/powerpoint/2010/main" val="721914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98000"/>
          </a:xfrm>
        </p:spPr>
        <p:txBody>
          <a:bodyPr>
            <a:normAutofit fontScale="90000"/>
          </a:bodyPr>
          <a:lstStyle/>
          <a:p>
            <a:r>
              <a:rPr lang="en-US" dirty="0" smtClean="0"/>
              <a:t>Interlude – </a:t>
            </a:r>
            <a:br>
              <a:rPr lang="en-US" dirty="0" smtClean="0"/>
            </a:br>
            <a:r>
              <a:rPr lang="en-US" dirty="0" smtClean="0"/>
              <a:t>Judith </a:t>
            </a:r>
            <a:r>
              <a:rPr lang="en-US" dirty="0" smtClean="0"/>
              <a:t>Ernst got it right, </a:t>
            </a:r>
            <a:br>
              <a:rPr lang="en-US" dirty="0" smtClean="0"/>
            </a:br>
            <a:r>
              <a:rPr lang="en-US" dirty="0" smtClean="0"/>
              <a:t>but with </a:t>
            </a:r>
            <a:r>
              <a:rPr lang="en-US" dirty="0" smtClean="0"/>
              <a:t>few</a:t>
            </a:r>
            <a:r>
              <a:rPr lang="en-US" dirty="0" smtClean="0"/>
              <a:t> </a:t>
            </a:r>
            <a:r>
              <a:rPr lang="en-US" dirty="0" smtClean="0"/>
              <a:t>successors</a:t>
            </a:r>
            <a:endParaRPr lang="en-US" dirty="0"/>
          </a:p>
        </p:txBody>
      </p:sp>
      <p:pic>
        <p:nvPicPr>
          <p:cNvPr id="4" name="Content Placeholder 3" descr="photo-2.JPG"/>
          <p:cNvPicPr>
            <a:picLocks noGrp="1" noChangeAspect="1"/>
          </p:cNvPicPr>
          <p:nvPr>
            <p:ph idx="1"/>
          </p:nvPr>
        </p:nvPicPr>
        <p:blipFill>
          <a:blip r:embed="rId2">
            <a:extLst>
              <a:ext uri="{28A0092B-C50C-407E-A947-70E740481C1C}">
                <a14:useLocalDpi xmlns:a14="http://schemas.microsoft.com/office/drawing/2010/main" val="0"/>
              </a:ext>
            </a:extLst>
          </a:blip>
          <a:srcRect l="-77043" r="-77043"/>
          <a:stretch>
            <a:fillRect/>
          </a:stretch>
        </p:blipFill>
        <p:spPr>
          <a:xfrm>
            <a:off x="457200" y="1972638"/>
            <a:ext cx="8229600" cy="5152496"/>
          </a:xfrm>
        </p:spPr>
      </p:pic>
    </p:spTree>
    <p:extLst>
      <p:ext uri="{BB962C8B-B14F-4D97-AF65-F5344CB8AC3E}">
        <p14:creationId xmlns:p14="http://schemas.microsoft.com/office/powerpoint/2010/main" val="501835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footnote to Judith Ernst:</a:t>
            </a:r>
            <a:br>
              <a:rPr lang="en-US" dirty="0" smtClean="0"/>
            </a:br>
            <a:r>
              <a:rPr lang="en-US" dirty="0" smtClean="0"/>
              <a:t>from </a:t>
            </a:r>
            <a:r>
              <a:rPr lang="en-US" i="1" dirty="0" smtClean="0"/>
              <a:t>Beyond Turk and Hindu</a:t>
            </a:r>
            <a:endParaRPr lang="en-US" i="1" dirty="0"/>
          </a:p>
        </p:txBody>
      </p:sp>
      <p:sp>
        <p:nvSpPr>
          <p:cNvPr id="3" name="Content Placeholder 2"/>
          <p:cNvSpPr>
            <a:spLocks noGrp="1"/>
          </p:cNvSpPr>
          <p:nvPr>
            <p:ph idx="1"/>
          </p:nvPr>
        </p:nvSpPr>
        <p:spPr/>
        <p:txBody>
          <a:bodyPr>
            <a:normAutofit fontScale="62500" lnSpcReduction="20000"/>
          </a:bodyPr>
          <a:lstStyle/>
          <a:p>
            <a:r>
              <a:rPr lang="en-US" dirty="0" smtClean="0"/>
              <a:t>For those of you who may have missed it, the importance of </a:t>
            </a:r>
            <a:r>
              <a:rPr lang="en-US" dirty="0" err="1" smtClean="0"/>
              <a:t>Islamicate</a:t>
            </a:r>
            <a:r>
              <a:rPr lang="en-US" dirty="0" smtClean="0"/>
              <a:t> was stressed in a 2000 book, from a 1995 conference, co-edited by David </a:t>
            </a:r>
            <a:r>
              <a:rPr lang="en-US" dirty="0" err="1" smtClean="0"/>
              <a:t>Gilmartin</a:t>
            </a:r>
            <a:r>
              <a:rPr lang="en-US" dirty="0" smtClean="0"/>
              <a:t> and me: </a:t>
            </a:r>
            <a:r>
              <a:rPr lang="en-US" i="1" dirty="0" smtClean="0"/>
              <a:t>Beyond Turk and Hindu: Rethinking Religious Identities in </a:t>
            </a:r>
            <a:r>
              <a:rPr lang="en-US" i="1" dirty="0" err="1" smtClean="0"/>
              <a:t>Islamicate</a:t>
            </a:r>
            <a:r>
              <a:rPr lang="en-US" i="1" dirty="0" smtClean="0"/>
              <a:t> South Asia. </a:t>
            </a:r>
            <a:endParaRPr lang="en-US" dirty="0"/>
          </a:p>
          <a:p>
            <a:r>
              <a:rPr lang="en-US" dirty="0" smtClean="0"/>
              <a:t>Here is the relevant quote: “Coined by Marshall Hodgson in the mid-60s, </a:t>
            </a:r>
            <a:r>
              <a:rPr lang="en-US" i="1" dirty="0" err="1" smtClean="0"/>
              <a:t>Islamicate</a:t>
            </a:r>
            <a:r>
              <a:rPr lang="en-US" dirty="0"/>
              <a:t> </a:t>
            </a:r>
            <a:r>
              <a:rPr lang="en-US" dirty="0" smtClean="0"/>
              <a:t>denotes the moral values and cultural forms that spread through the world system of Muslim trade and power in the centuries following the rise of Islamic polities…Although Muslims did not make this distinction – they had no need to – the distinction between </a:t>
            </a:r>
            <a:r>
              <a:rPr lang="en-US" dirty="0" err="1" smtClean="0"/>
              <a:t>Islamicate</a:t>
            </a:r>
            <a:r>
              <a:rPr lang="en-US" dirty="0" smtClean="0"/>
              <a:t> and Islamic/Muslim is extremely useful for us – moderns, or perhaps post-moderns, that we be…Especially in South Asia the term </a:t>
            </a:r>
            <a:r>
              <a:rPr lang="en-US" dirty="0" err="1" smtClean="0"/>
              <a:t>Islamicate</a:t>
            </a:r>
            <a:r>
              <a:rPr lang="en-US" dirty="0" smtClean="0"/>
              <a:t> captures the civilizational dynamic for the framing of religious identities (including architectural tastes and choices, as analyzed by Catherine Asher in her chapter, “Mapping Hindu-Muslim Identities through the Architecture of </a:t>
            </a:r>
            <a:r>
              <a:rPr lang="en-US" dirty="0" err="1" smtClean="0"/>
              <a:t>Shahjahanabad</a:t>
            </a:r>
            <a:r>
              <a:rPr lang="en-US" dirty="0" smtClean="0"/>
              <a:t> and Jaipur”) [pp. 3, 10, 121-148]</a:t>
            </a:r>
            <a:endParaRPr lang="en-US" i="1" dirty="0"/>
          </a:p>
        </p:txBody>
      </p:sp>
    </p:spTree>
    <p:extLst>
      <p:ext uri="{BB962C8B-B14F-4D97-AF65-F5344CB8AC3E}">
        <p14:creationId xmlns:p14="http://schemas.microsoft.com/office/powerpoint/2010/main" val="205529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Museum Catalogue # 2-</a:t>
            </a:r>
            <a:br>
              <a:rPr lang="en-US" dirty="0" smtClean="0"/>
            </a:br>
            <a:r>
              <a:rPr lang="en-US" dirty="0" smtClean="0"/>
              <a:t>Without </a:t>
            </a:r>
            <a:r>
              <a:rPr lang="en-US" dirty="0" smtClean="0"/>
              <a:t>Boundary but</a:t>
            </a:r>
            <a:br>
              <a:rPr lang="en-US" dirty="0" smtClean="0"/>
            </a:br>
            <a:r>
              <a:rPr lang="en-US" dirty="0" smtClean="0"/>
              <a:t>also </a:t>
            </a:r>
            <a:r>
              <a:rPr lang="en-US" dirty="0"/>
              <a:t>w</a:t>
            </a:r>
            <a:r>
              <a:rPr lang="en-US" dirty="0" smtClean="0"/>
              <a:t>ithout </a:t>
            </a:r>
            <a:r>
              <a:rPr lang="en-US" dirty="0" err="1" smtClean="0"/>
              <a:t>Islamicate</a:t>
            </a:r>
            <a:endParaRPr lang="en-US" dirty="0"/>
          </a:p>
        </p:txBody>
      </p:sp>
      <p:pic>
        <p:nvPicPr>
          <p:cNvPr id="4" name="Content Placeholder 3" descr="unnamed-2.jpg"/>
          <p:cNvPicPr>
            <a:picLocks noGrp="1" noChangeAspect="1"/>
          </p:cNvPicPr>
          <p:nvPr>
            <p:ph idx="1"/>
          </p:nvPr>
        </p:nvPicPr>
        <p:blipFill>
          <a:blip r:embed="rId2">
            <a:extLst>
              <a:ext uri="{28A0092B-C50C-407E-A947-70E740481C1C}">
                <a14:useLocalDpi xmlns:a14="http://schemas.microsoft.com/office/drawing/2010/main" val="0"/>
              </a:ext>
            </a:extLst>
          </a:blip>
          <a:srcRect l="-86720" r="-86720"/>
          <a:stretch>
            <a:fillRect/>
          </a:stretch>
        </p:blipFill>
        <p:spPr>
          <a:xfrm>
            <a:off x="457200" y="1772805"/>
            <a:ext cx="8229600" cy="4525963"/>
          </a:xfrm>
        </p:spPr>
      </p:pic>
    </p:spTree>
    <p:extLst>
      <p:ext uri="{BB962C8B-B14F-4D97-AF65-F5344CB8AC3E}">
        <p14:creationId xmlns:p14="http://schemas.microsoft.com/office/powerpoint/2010/main" val="2119985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Daftary</a:t>
            </a:r>
            <a:r>
              <a:rPr lang="en-US" dirty="0" smtClean="0"/>
              <a:t> quoting </a:t>
            </a:r>
            <a:r>
              <a:rPr lang="en-US" dirty="0" err="1" smtClean="0"/>
              <a:t>Grabar</a:t>
            </a:r>
            <a:r>
              <a:rPr lang="en-US" dirty="0" smtClean="0"/>
              <a:t> (1973</a:t>
            </a:r>
            <a:r>
              <a:rPr lang="en-US" dirty="0" smtClean="0"/>
              <a:t>)</a:t>
            </a:r>
            <a:br>
              <a:rPr lang="en-US" dirty="0" smtClean="0"/>
            </a:br>
            <a:r>
              <a:rPr lang="en-US" dirty="0" smtClean="0"/>
              <a:t>but not Hodgson (1974)</a:t>
            </a:r>
            <a:endParaRPr lang="en-US" dirty="0"/>
          </a:p>
        </p:txBody>
      </p:sp>
      <p:pic>
        <p:nvPicPr>
          <p:cNvPr id="4" name="Content Placeholder 3" descr="photo 2-6.JPG"/>
          <p:cNvPicPr>
            <a:picLocks noGrp="1" noChangeAspect="1"/>
          </p:cNvPicPr>
          <p:nvPr>
            <p:ph idx="1"/>
          </p:nvPr>
        </p:nvPicPr>
        <p:blipFill>
          <a:blip r:embed="rId2">
            <a:extLst>
              <a:ext uri="{28A0092B-C50C-407E-A947-70E740481C1C}">
                <a14:useLocalDpi xmlns:a14="http://schemas.microsoft.com/office/drawing/2010/main" val="0"/>
              </a:ext>
            </a:extLst>
          </a:blip>
          <a:srcRect l="-10800" r="-10800"/>
          <a:stretch>
            <a:fillRect/>
          </a:stretch>
        </p:blipFill>
        <p:spPr>
          <a:xfrm>
            <a:off x="457200" y="1612529"/>
            <a:ext cx="8229600" cy="4525963"/>
          </a:xfrm>
        </p:spPr>
      </p:pic>
    </p:spTree>
    <p:extLst>
      <p:ext uri="{BB962C8B-B14F-4D97-AF65-F5344CB8AC3E}">
        <p14:creationId xmlns:p14="http://schemas.microsoft.com/office/powerpoint/2010/main" val="173265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Paradox</a:t>
            </a:r>
            <a:endParaRPr lang="en-US" dirty="0"/>
          </a:p>
        </p:txBody>
      </p:sp>
      <p:sp>
        <p:nvSpPr>
          <p:cNvPr id="3" name="Content Placeholder 2"/>
          <p:cNvSpPr>
            <a:spLocks noGrp="1"/>
          </p:cNvSpPr>
          <p:nvPr>
            <p:ph idx="1"/>
          </p:nvPr>
        </p:nvSpPr>
        <p:spPr/>
        <p:txBody>
          <a:bodyPr/>
          <a:lstStyle/>
          <a:p>
            <a:r>
              <a:rPr lang="en-US" dirty="0" smtClean="0"/>
              <a:t>Can one produce a book that is </a:t>
            </a:r>
            <a:r>
              <a:rPr lang="en-US" dirty="0" err="1" smtClean="0"/>
              <a:t>Islamicate</a:t>
            </a:r>
            <a:r>
              <a:rPr lang="en-US" dirty="0" smtClean="0"/>
              <a:t>/</a:t>
            </a:r>
            <a:r>
              <a:rPr lang="en-US" dirty="0" err="1" smtClean="0"/>
              <a:t>Persianate</a:t>
            </a:r>
            <a:r>
              <a:rPr lang="en-US" dirty="0" smtClean="0"/>
              <a:t> in substance but not in name?</a:t>
            </a:r>
          </a:p>
          <a:p>
            <a:r>
              <a:rPr lang="en-US" dirty="0" smtClean="0"/>
              <a:t>2 museum catalogues, and 1 coffee table book -- all three are </a:t>
            </a:r>
            <a:r>
              <a:rPr lang="en-US" dirty="0" err="1" smtClean="0"/>
              <a:t>Islamicate</a:t>
            </a:r>
            <a:r>
              <a:rPr lang="en-US" dirty="0" smtClean="0"/>
              <a:t>/</a:t>
            </a:r>
            <a:r>
              <a:rPr lang="en-US" dirty="0" err="1" smtClean="0"/>
              <a:t>Persianate</a:t>
            </a:r>
            <a:r>
              <a:rPr lang="en-US" dirty="0" smtClean="0"/>
              <a:t> in tone, evidence, and argument, yet none mentions by name either Marshall Hodgson or </a:t>
            </a:r>
            <a:r>
              <a:rPr lang="en-US" dirty="0" err="1" smtClean="0"/>
              <a:t>Islamicate</a:t>
            </a:r>
            <a:r>
              <a:rPr lang="en-US" dirty="0" smtClean="0"/>
              <a:t>/</a:t>
            </a:r>
            <a:r>
              <a:rPr lang="en-US" dirty="0" err="1" smtClean="0"/>
              <a:t>Persianate</a:t>
            </a:r>
            <a:r>
              <a:rPr lang="en-US" dirty="0" smtClean="0"/>
              <a:t> as categories of analysis.</a:t>
            </a:r>
            <a:endParaRPr lang="en-US" dirty="0"/>
          </a:p>
        </p:txBody>
      </p:sp>
    </p:spTree>
    <p:extLst>
      <p:ext uri="{BB962C8B-B14F-4D97-AF65-F5344CB8AC3E}">
        <p14:creationId xmlns:p14="http://schemas.microsoft.com/office/powerpoint/2010/main" val="1107501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Shirin</a:t>
            </a:r>
            <a:r>
              <a:rPr lang="en-US" dirty="0"/>
              <a:t> </a:t>
            </a:r>
            <a:r>
              <a:rPr lang="en-US" dirty="0" err="1" smtClean="0"/>
              <a:t>Neshat</a:t>
            </a:r>
            <a:r>
              <a:rPr lang="en-US" dirty="0" smtClean="0"/>
              <a:t> # 1</a:t>
            </a:r>
            <a:endParaRPr lang="en-US" dirty="0"/>
          </a:p>
        </p:txBody>
      </p:sp>
      <p:pic>
        <p:nvPicPr>
          <p:cNvPr id="4" name="Content Placeholder 3" descr="photo 3-2.JPG"/>
          <p:cNvPicPr>
            <a:picLocks noGrp="1" noChangeAspect="1"/>
          </p:cNvPicPr>
          <p:nvPr>
            <p:ph idx="1"/>
          </p:nvPr>
        </p:nvPicPr>
        <p:blipFill>
          <a:blip r:embed="rId2">
            <a:extLst>
              <a:ext uri="{28A0092B-C50C-407E-A947-70E740481C1C}">
                <a14:useLocalDpi xmlns:a14="http://schemas.microsoft.com/office/drawing/2010/main" val="0"/>
              </a:ext>
            </a:extLst>
          </a:blip>
          <a:srcRect l="-86587" r="-86587"/>
          <a:stretch>
            <a:fillRect/>
          </a:stretch>
        </p:blipFill>
        <p:spPr/>
      </p:pic>
    </p:spTree>
    <p:extLst>
      <p:ext uri="{BB962C8B-B14F-4D97-AF65-F5344CB8AC3E}">
        <p14:creationId xmlns:p14="http://schemas.microsoft.com/office/powerpoint/2010/main" val="1293517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Shirin</a:t>
            </a:r>
            <a:r>
              <a:rPr lang="en-US" dirty="0" smtClean="0"/>
              <a:t> </a:t>
            </a:r>
            <a:r>
              <a:rPr lang="en-US" dirty="0" err="1" smtClean="0"/>
              <a:t>Neshat</a:t>
            </a:r>
            <a:r>
              <a:rPr lang="en-US" dirty="0" smtClean="0"/>
              <a:t> # 2</a:t>
            </a:r>
            <a:endParaRPr lang="en-US" dirty="0"/>
          </a:p>
        </p:txBody>
      </p:sp>
      <p:pic>
        <p:nvPicPr>
          <p:cNvPr id="4" name="Content Placeholder 3" descr="photo 4.JPG"/>
          <p:cNvPicPr>
            <a:picLocks noGrp="1" noChangeAspect="1"/>
          </p:cNvPicPr>
          <p:nvPr>
            <p:ph idx="1"/>
          </p:nvPr>
        </p:nvPicPr>
        <p:blipFill>
          <a:blip r:embed="rId2">
            <a:extLst>
              <a:ext uri="{28A0092B-C50C-407E-A947-70E740481C1C}">
                <a14:useLocalDpi xmlns:a14="http://schemas.microsoft.com/office/drawing/2010/main" val="0"/>
              </a:ext>
            </a:extLst>
          </a:blip>
          <a:srcRect l="-86587" r="-86587"/>
          <a:stretch>
            <a:fillRect/>
          </a:stretch>
        </p:blipFill>
        <p:spPr/>
      </p:pic>
    </p:spTree>
    <p:extLst>
      <p:ext uri="{BB962C8B-B14F-4D97-AF65-F5344CB8AC3E}">
        <p14:creationId xmlns:p14="http://schemas.microsoft.com/office/powerpoint/2010/main" val="2471517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Shirin</a:t>
            </a:r>
            <a:r>
              <a:rPr lang="en-US" dirty="0" smtClean="0"/>
              <a:t> </a:t>
            </a:r>
            <a:r>
              <a:rPr lang="en-US" dirty="0" err="1" smtClean="0"/>
              <a:t>Neshat</a:t>
            </a:r>
            <a:r>
              <a:rPr lang="en-US" dirty="0" smtClean="0"/>
              <a:t> </a:t>
            </a:r>
            <a:r>
              <a:rPr lang="en-US" dirty="0" err="1" smtClean="0"/>
              <a:t>Islamicate</a:t>
            </a:r>
            <a:r>
              <a:rPr lang="en-US" dirty="0" smtClean="0"/>
              <a:t> cosmopolitan</a:t>
            </a:r>
            <a:endParaRPr lang="en-US" dirty="0"/>
          </a:p>
        </p:txBody>
      </p:sp>
      <p:pic>
        <p:nvPicPr>
          <p:cNvPr id="4" name="Content Placeholder 3" descr="photo 1-3.JPG"/>
          <p:cNvPicPr>
            <a:picLocks noGrp="1" noChangeAspect="1"/>
          </p:cNvPicPr>
          <p:nvPr>
            <p:ph idx="1"/>
          </p:nvPr>
        </p:nvPicPr>
        <p:blipFill>
          <a:blip r:embed="rId2">
            <a:extLst>
              <a:ext uri="{28A0092B-C50C-407E-A947-70E740481C1C}">
                <a14:useLocalDpi xmlns:a14="http://schemas.microsoft.com/office/drawing/2010/main" val="0"/>
              </a:ext>
            </a:extLst>
          </a:blip>
          <a:srcRect l="-63644" r="-63644"/>
          <a:stretch>
            <a:fillRect/>
          </a:stretch>
        </p:blipFill>
        <p:spPr/>
      </p:pic>
    </p:spTree>
    <p:extLst>
      <p:ext uri="{BB962C8B-B14F-4D97-AF65-F5344CB8AC3E}">
        <p14:creationId xmlns:p14="http://schemas.microsoft.com/office/powerpoint/2010/main" val="1080767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Shahzia</a:t>
            </a:r>
            <a:r>
              <a:rPr lang="en-US" dirty="0" smtClean="0"/>
              <a:t> </a:t>
            </a:r>
            <a:r>
              <a:rPr lang="en-US" dirty="0" err="1" smtClean="0"/>
              <a:t>Sikander</a:t>
            </a:r>
            <a:r>
              <a:rPr lang="en-US" dirty="0" smtClean="0"/>
              <a:t> also </a:t>
            </a:r>
            <a:r>
              <a:rPr lang="en-US" dirty="0" err="1" smtClean="0"/>
              <a:t>Islamicate</a:t>
            </a:r>
            <a:r>
              <a:rPr lang="en-US" dirty="0" smtClean="0"/>
              <a:t> cosmopolitan</a:t>
            </a:r>
            <a:endParaRPr lang="en-US" dirty="0"/>
          </a:p>
        </p:txBody>
      </p:sp>
      <p:pic>
        <p:nvPicPr>
          <p:cNvPr id="4" name="Content Placeholder 3" descr="photo 2-7.JPG"/>
          <p:cNvPicPr>
            <a:picLocks noGrp="1" noChangeAspect="1"/>
          </p:cNvPicPr>
          <p:nvPr>
            <p:ph idx="1"/>
          </p:nvPr>
        </p:nvPicPr>
        <p:blipFill>
          <a:blip r:embed="rId2">
            <a:extLst>
              <a:ext uri="{28A0092B-C50C-407E-A947-70E740481C1C}">
                <a14:useLocalDpi xmlns:a14="http://schemas.microsoft.com/office/drawing/2010/main" val="0"/>
              </a:ext>
            </a:extLst>
          </a:blip>
          <a:srcRect t="33501" b="33501"/>
          <a:stretch>
            <a:fillRect/>
          </a:stretch>
        </p:blipFill>
        <p:spPr/>
      </p:pic>
    </p:spTree>
    <p:extLst>
      <p:ext uri="{BB962C8B-B14F-4D97-AF65-F5344CB8AC3E}">
        <p14:creationId xmlns:p14="http://schemas.microsoft.com/office/powerpoint/2010/main" val="2509424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on </a:t>
            </a:r>
            <a:r>
              <a:rPr lang="en-US" dirty="0" err="1" smtClean="0"/>
              <a:t>Sikander</a:t>
            </a:r>
            <a:endParaRPr lang="en-US" dirty="0"/>
          </a:p>
        </p:txBody>
      </p:sp>
      <p:pic>
        <p:nvPicPr>
          <p:cNvPr id="4" name="Content Placeholder 3" descr="photo 3-3.JPG"/>
          <p:cNvPicPr>
            <a:picLocks noGrp="1" noChangeAspect="1"/>
          </p:cNvPicPr>
          <p:nvPr>
            <p:ph idx="1"/>
          </p:nvPr>
        </p:nvPicPr>
        <p:blipFill>
          <a:blip r:embed="rId2">
            <a:extLst>
              <a:ext uri="{28A0092B-C50C-407E-A947-70E740481C1C}">
                <a14:useLocalDpi xmlns:a14="http://schemas.microsoft.com/office/drawing/2010/main" val="0"/>
              </a:ext>
            </a:extLst>
          </a:blip>
          <a:srcRect l="-10800" r="-10800"/>
          <a:stretch>
            <a:fillRect/>
          </a:stretch>
        </p:blipFill>
        <p:spPr/>
      </p:pic>
    </p:spTree>
    <p:extLst>
      <p:ext uri="{BB962C8B-B14F-4D97-AF65-F5344CB8AC3E}">
        <p14:creationId xmlns:p14="http://schemas.microsoft.com/office/powerpoint/2010/main" val="3535233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Sikander</a:t>
            </a:r>
            <a:r>
              <a:rPr lang="en-US" dirty="0" smtClean="0"/>
              <a:t> commentary</a:t>
            </a:r>
            <a:endParaRPr lang="en-US" dirty="0"/>
          </a:p>
        </p:txBody>
      </p:sp>
      <p:pic>
        <p:nvPicPr>
          <p:cNvPr id="4" name="Content Placeholder 3" descr="photo 4-1.JPG"/>
          <p:cNvPicPr>
            <a:picLocks noGrp="1" noChangeAspect="1"/>
          </p:cNvPicPr>
          <p:nvPr>
            <p:ph idx="1"/>
          </p:nvPr>
        </p:nvPicPr>
        <p:blipFill>
          <a:blip r:embed="rId2">
            <a:extLst>
              <a:ext uri="{28A0092B-C50C-407E-A947-70E740481C1C}">
                <a14:useLocalDpi xmlns:a14="http://schemas.microsoft.com/office/drawing/2010/main" val="0"/>
              </a:ext>
            </a:extLst>
          </a:blip>
          <a:srcRect l="-22732" r="-22732"/>
          <a:stretch>
            <a:fillRect/>
          </a:stretch>
        </p:blipFill>
        <p:spPr/>
      </p:pic>
    </p:spTree>
    <p:extLst>
      <p:ext uri="{BB962C8B-B14F-4D97-AF65-F5344CB8AC3E}">
        <p14:creationId xmlns:p14="http://schemas.microsoft.com/office/powerpoint/2010/main" val="2819195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2179"/>
            <a:ext cx="8229600" cy="2474726"/>
          </a:xfrm>
        </p:spPr>
        <p:txBody>
          <a:bodyPr>
            <a:normAutofit fontScale="90000"/>
          </a:bodyPr>
          <a:lstStyle/>
          <a:p>
            <a:r>
              <a:rPr lang="en-US" dirty="0" smtClean="0"/>
              <a:t>Coffee table book:</a:t>
            </a:r>
            <a:br>
              <a:rPr lang="en-US" dirty="0" smtClean="0"/>
            </a:br>
            <a:r>
              <a:rPr lang="en-US" i="1" dirty="0" smtClean="0"/>
              <a:t>Staging </a:t>
            </a:r>
            <a:r>
              <a:rPr lang="en-US" i="1" dirty="0" smtClean="0"/>
              <a:t>a Revolution </a:t>
            </a:r>
            <a:r>
              <a:rPr lang="en-US" dirty="0" smtClean="0"/>
              <a:t>(1999)</a:t>
            </a:r>
            <a:br>
              <a:rPr lang="en-US" dirty="0" smtClean="0"/>
            </a:br>
            <a:r>
              <a:rPr lang="en-US" dirty="0" err="1" smtClean="0"/>
              <a:t>Chelkowski</a:t>
            </a:r>
            <a:r>
              <a:rPr lang="en-US" dirty="0" smtClean="0"/>
              <a:t> &amp; </a:t>
            </a:r>
            <a:r>
              <a:rPr lang="en-US" dirty="0" err="1" smtClean="0"/>
              <a:t>Dabashi</a:t>
            </a:r>
            <a:r>
              <a:rPr lang="en-US" dirty="0" smtClean="0"/>
              <a:t> </a:t>
            </a:r>
            <a:r>
              <a:rPr lang="en-US" dirty="0" smtClean="0"/>
              <a:t>but </a:t>
            </a:r>
            <a:br>
              <a:rPr lang="en-US" dirty="0" smtClean="0"/>
            </a:br>
            <a:r>
              <a:rPr lang="en-US" dirty="0" smtClean="0"/>
              <a:t>without </a:t>
            </a:r>
            <a:r>
              <a:rPr lang="en-US" dirty="0" smtClean="0"/>
              <a:t>Hodgson, </a:t>
            </a:r>
            <a:r>
              <a:rPr lang="en-US" dirty="0" err="1" smtClean="0"/>
              <a:t>Islamicate</a:t>
            </a:r>
            <a:r>
              <a:rPr lang="en-US" dirty="0" smtClean="0"/>
              <a:t> </a:t>
            </a:r>
            <a:r>
              <a:rPr lang="en-US" dirty="0" smtClean="0"/>
              <a:t/>
            </a:r>
            <a:br>
              <a:rPr lang="en-US" dirty="0" smtClean="0"/>
            </a:br>
            <a:r>
              <a:rPr lang="en-US" dirty="0" smtClean="0"/>
              <a:t>or </a:t>
            </a:r>
            <a:r>
              <a:rPr lang="en-US" dirty="0" err="1" smtClean="0"/>
              <a:t>Persianate</a:t>
            </a:r>
            <a:endParaRPr lang="en-US" dirty="0"/>
          </a:p>
        </p:txBody>
      </p:sp>
      <p:pic>
        <p:nvPicPr>
          <p:cNvPr id="4" name="Content Placeholder 3" descr="photo 1-4.JPG"/>
          <p:cNvPicPr>
            <a:picLocks noGrp="1" noChangeAspect="1"/>
          </p:cNvPicPr>
          <p:nvPr>
            <p:ph idx="1"/>
          </p:nvPr>
        </p:nvPicPr>
        <p:blipFill>
          <a:blip r:embed="rId2">
            <a:extLst>
              <a:ext uri="{28A0092B-C50C-407E-A947-70E740481C1C}">
                <a14:useLocalDpi xmlns:a14="http://schemas.microsoft.com/office/drawing/2010/main" val="0"/>
              </a:ext>
            </a:extLst>
          </a:blip>
          <a:srcRect t="28002" b="28002"/>
          <a:stretch>
            <a:fillRect/>
          </a:stretch>
        </p:blipFill>
        <p:spPr>
          <a:xfrm>
            <a:off x="457200" y="3501433"/>
            <a:ext cx="8229600" cy="3968590"/>
          </a:xfrm>
        </p:spPr>
      </p:pic>
    </p:spTree>
    <p:extLst>
      <p:ext uri="{BB962C8B-B14F-4D97-AF65-F5344CB8AC3E}">
        <p14:creationId xmlns:p14="http://schemas.microsoft.com/office/powerpoint/2010/main" val="272067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the </a:t>
            </a:r>
            <a:r>
              <a:rPr lang="en-US" dirty="0" err="1" smtClean="0"/>
              <a:t>shahada</a:t>
            </a:r>
            <a:r>
              <a:rPr lang="en-US" dirty="0" smtClean="0"/>
              <a:t> a graphic protest</a:t>
            </a:r>
            <a:endParaRPr lang="en-US" dirty="0"/>
          </a:p>
        </p:txBody>
      </p:sp>
      <p:pic>
        <p:nvPicPr>
          <p:cNvPr id="4" name="Content Placeholder 3" descr="photo 2-8.JPG"/>
          <p:cNvPicPr>
            <a:picLocks noGrp="1" noChangeAspect="1"/>
          </p:cNvPicPr>
          <p:nvPr>
            <p:ph idx="1"/>
          </p:nvPr>
        </p:nvPicPr>
        <p:blipFill>
          <a:blip r:embed="rId2">
            <a:extLst>
              <a:ext uri="{28A0092B-C50C-407E-A947-70E740481C1C}">
                <a14:useLocalDpi xmlns:a14="http://schemas.microsoft.com/office/drawing/2010/main" val="0"/>
              </a:ext>
            </a:extLst>
          </a:blip>
          <a:srcRect l="-4549" r="-4549"/>
          <a:stretch>
            <a:fillRect/>
          </a:stretch>
        </p:blipFill>
        <p:spPr/>
      </p:pic>
    </p:spTree>
    <p:extLst>
      <p:ext uri="{BB962C8B-B14F-4D97-AF65-F5344CB8AC3E}">
        <p14:creationId xmlns:p14="http://schemas.microsoft.com/office/powerpoint/2010/main" val="3157461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a:t>
            </a:r>
            <a:r>
              <a:rPr lang="en-US" dirty="0" err="1" smtClean="0"/>
              <a:t>Sikander</a:t>
            </a:r>
            <a:r>
              <a:rPr lang="en-US" dirty="0" smtClean="0"/>
              <a:t> to the Shah, natural, animal, vegetable, &amp; human </a:t>
            </a:r>
            <a:endParaRPr lang="en-US" dirty="0"/>
          </a:p>
        </p:txBody>
      </p:sp>
      <p:pic>
        <p:nvPicPr>
          <p:cNvPr id="4" name="Content Placeholder 3" descr="photo 2-5.JPG"/>
          <p:cNvPicPr>
            <a:picLocks noGrp="1" noChangeAspect="1"/>
          </p:cNvPicPr>
          <p:nvPr>
            <p:ph idx="1"/>
          </p:nvPr>
        </p:nvPicPr>
        <p:blipFill>
          <a:blip r:embed="rId2">
            <a:extLst>
              <a:ext uri="{28A0092B-C50C-407E-A947-70E740481C1C}">
                <a14:useLocalDpi xmlns:a14="http://schemas.microsoft.com/office/drawing/2010/main" val="0"/>
              </a:ext>
            </a:extLst>
          </a:blip>
          <a:srcRect t="13182" b="13182"/>
          <a:stretch>
            <a:fillRect/>
          </a:stretch>
        </p:blipFill>
        <p:spPr>
          <a:xfrm>
            <a:off x="457200" y="1655016"/>
            <a:ext cx="8229600" cy="4525963"/>
          </a:xfrm>
        </p:spPr>
      </p:pic>
    </p:spTree>
    <p:extLst>
      <p:ext uri="{BB962C8B-B14F-4D97-AF65-F5344CB8AC3E}">
        <p14:creationId xmlns:p14="http://schemas.microsoft.com/office/powerpoint/2010/main" val="1475321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 of the Rock </a:t>
            </a:r>
            <a:r>
              <a:rPr lang="en-US" dirty="0" err="1" smtClean="0"/>
              <a:t>barbwired</a:t>
            </a:r>
            <a:endParaRPr lang="en-US" dirty="0"/>
          </a:p>
        </p:txBody>
      </p:sp>
      <p:pic>
        <p:nvPicPr>
          <p:cNvPr id="4" name="Content Placeholder 3" descr="photo 3-4.JPG"/>
          <p:cNvPicPr>
            <a:picLocks noGrp="1" noChangeAspect="1"/>
          </p:cNvPicPr>
          <p:nvPr>
            <p:ph idx="1"/>
          </p:nvPr>
        </p:nvPicPr>
        <p:blipFill>
          <a:blip r:embed="rId2">
            <a:extLst>
              <a:ext uri="{28A0092B-C50C-407E-A947-70E740481C1C}">
                <a14:useLocalDpi xmlns:a14="http://schemas.microsoft.com/office/drawing/2010/main" val="0"/>
              </a:ext>
            </a:extLst>
          </a:blip>
          <a:srcRect t="33501" b="33501"/>
          <a:stretch>
            <a:fillRect/>
          </a:stretch>
        </p:blipFill>
        <p:spPr/>
      </p:pic>
    </p:spTree>
    <p:extLst>
      <p:ext uri="{BB962C8B-B14F-4D97-AF65-F5344CB8AC3E}">
        <p14:creationId xmlns:p14="http://schemas.microsoft.com/office/powerpoint/2010/main" val="3441813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Islamicate</a:t>
            </a:r>
            <a:r>
              <a:rPr lang="en-US" dirty="0" smtClean="0"/>
              <a:t> Art: </a:t>
            </a:r>
            <a:r>
              <a:rPr lang="en-US" dirty="0" err="1" smtClean="0"/>
              <a:t>Timurid</a:t>
            </a:r>
            <a:r>
              <a:rPr lang="en-US" dirty="0" smtClean="0"/>
              <a:t> origins of embedded cosmopolitanism</a:t>
            </a:r>
            <a:endParaRPr lang="en-US" dirty="0"/>
          </a:p>
        </p:txBody>
      </p:sp>
      <p:pic>
        <p:nvPicPr>
          <p:cNvPr id="4" name="Content Placeholder 3" descr="photo.JPG"/>
          <p:cNvPicPr>
            <a:picLocks noGrp="1" noChangeAspect="1"/>
          </p:cNvPicPr>
          <p:nvPr>
            <p:ph idx="1"/>
          </p:nvPr>
        </p:nvPicPr>
        <p:blipFill>
          <a:blip r:embed="rId2">
            <a:extLst>
              <a:ext uri="{28A0092B-C50C-407E-A947-70E740481C1C}">
                <a14:useLocalDpi xmlns:a14="http://schemas.microsoft.com/office/drawing/2010/main" val="0"/>
              </a:ext>
            </a:extLst>
          </a:blip>
          <a:srcRect l="-86587" r="-86587"/>
          <a:stretch>
            <a:fillRect/>
          </a:stretch>
        </p:blipFill>
        <p:spPr/>
      </p:pic>
    </p:spTree>
    <p:extLst>
      <p:ext uri="{BB962C8B-B14F-4D97-AF65-F5344CB8AC3E}">
        <p14:creationId xmlns:p14="http://schemas.microsoft.com/office/powerpoint/2010/main" val="3031309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Calligraphic &amp; poetic</a:t>
            </a:r>
            <a:endParaRPr lang="en-US" dirty="0"/>
          </a:p>
        </p:txBody>
      </p:sp>
      <p:pic>
        <p:nvPicPr>
          <p:cNvPr id="4" name="Content Placeholder 3" descr="photo 1-5.JPG"/>
          <p:cNvPicPr>
            <a:picLocks noGrp="1" noChangeAspect="1"/>
          </p:cNvPicPr>
          <p:nvPr>
            <p:ph idx="1"/>
          </p:nvPr>
        </p:nvPicPr>
        <p:blipFill>
          <a:blip r:embed="rId2">
            <a:extLst>
              <a:ext uri="{28A0092B-C50C-407E-A947-70E740481C1C}">
                <a14:useLocalDpi xmlns:a14="http://schemas.microsoft.com/office/drawing/2010/main" val="0"/>
              </a:ext>
            </a:extLst>
          </a:blip>
          <a:srcRect t="13182" b="13182"/>
          <a:stretch>
            <a:fillRect/>
          </a:stretch>
        </p:blipFill>
        <p:spPr>
          <a:xfrm rot="5400000">
            <a:off x="954825" y="2624083"/>
            <a:ext cx="7234347" cy="4525963"/>
          </a:xfrm>
        </p:spPr>
      </p:pic>
    </p:spTree>
    <p:extLst>
      <p:ext uri="{BB962C8B-B14F-4D97-AF65-F5344CB8AC3E}">
        <p14:creationId xmlns:p14="http://schemas.microsoft.com/office/powerpoint/2010/main" val="410194641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Child’s play – not quite</a:t>
            </a:r>
            <a:endParaRPr lang="en-US" dirty="0"/>
          </a:p>
        </p:txBody>
      </p:sp>
      <p:pic>
        <p:nvPicPr>
          <p:cNvPr id="4" name="Content Placeholder 3" descr="photo 2-9.JPG"/>
          <p:cNvPicPr>
            <a:picLocks noGrp="1" noChangeAspect="1"/>
          </p:cNvPicPr>
          <p:nvPr>
            <p:ph idx="1"/>
          </p:nvPr>
        </p:nvPicPr>
        <p:blipFill>
          <a:blip r:embed="rId2">
            <a:extLst>
              <a:ext uri="{28A0092B-C50C-407E-A947-70E740481C1C}">
                <a14:useLocalDpi xmlns:a14="http://schemas.microsoft.com/office/drawing/2010/main" val="0"/>
              </a:ext>
            </a:extLst>
          </a:blip>
          <a:srcRect l="-17902" r="-17902"/>
          <a:stretch>
            <a:fillRect/>
          </a:stretch>
        </p:blipFill>
        <p:spPr>
          <a:xfrm rot="5400000">
            <a:off x="533632" y="2072170"/>
            <a:ext cx="8382460" cy="4525963"/>
          </a:xfrm>
        </p:spPr>
      </p:pic>
    </p:spTree>
    <p:extLst>
      <p:ext uri="{BB962C8B-B14F-4D97-AF65-F5344CB8AC3E}">
        <p14:creationId xmlns:p14="http://schemas.microsoft.com/office/powerpoint/2010/main" val="5738027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Poet </a:t>
            </a:r>
            <a:r>
              <a:rPr lang="en-US" dirty="0" err="1" smtClean="0"/>
              <a:t>Aref</a:t>
            </a:r>
            <a:r>
              <a:rPr lang="en-US" dirty="0" smtClean="0"/>
              <a:t>: From blood of</a:t>
            </a:r>
            <a:br>
              <a:rPr lang="en-US" dirty="0" smtClean="0"/>
            </a:br>
            <a:r>
              <a:rPr lang="en-US" dirty="0" smtClean="0"/>
              <a:t>Homeland’s youth spring tulips</a:t>
            </a:r>
            <a:endParaRPr lang="en-US" dirty="0"/>
          </a:p>
        </p:txBody>
      </p:sp>
      <p:pic>
        <p:nvPicPr>
          <p:cNvPr id="4" name="Content Placeholder 3" descr="photo 3-5.JPG"/>
          <p:cNvPicPr>
            <a:picLocks noGrp="1" noChangeAspect="1"/>
          </p:cNvPicPr>
          <p:nvPr>
            <p:ph idx="1"/>
          </p:nvPr>
        </p:nvPicPr>
        <p:blipFill>
          <a:blip r:embed="rId2">
            <a:extLst>
              <a:ext uri="{28A0092B-C50C-407E-A947-70E740481C1C}">
                <a14:useLocalDpi xmlns:a14="http://schemas.microsoft.com/office/drawing/2010/main" val="0"/>
              </a:ext>
            </a:extLst>
          </a:blip>
          <a:srcRect l="-4549" r="-4549"/>
          <a:stretch>
            <a:fillRect/>
          </a:stretch>
        </p:blipFill>
        <p:spPr/>
      </p:pic>
    </p:spTree>
    <p:extLst>
      <p:ext uri="{BB962C8B-B14F-4D97-AF65-F5344CB8AC3E}">
        <p14:creationId xmlns:p14="http://schemas.microsoft.com/office/powerpoint/2010/main" val="1622289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Khomeini’s Appeal to Christians</a:t>
            </a:r>
            <a:endParaRPr lang="en-US" dirty="0"/>
          </a:p>
        </p:txBody>
      </p:sp>
      <p:pic>
        <p:nvPicPr>
          <p:cNvPr id="4" name="Content Placeholder 3" descr="photo 4-3.JPG"/>
          <p:cNvPicPr>
            <a:picLocks noGrp="1" noChangeAspect="1"/>
          </p:cNvPicPr>
          <p:nvPr>
            <p:ph idx="1"/>
          </p:nvPr>
        </p:nvPicPr>
        <p:blipFill>
          <a:blip r:embed="rId2">
            <a:extLst>
              <a:ext uri="{28A0092B-C50C-407E-A947-70E740481C1C}">
                <a14:useLocalDpi xmlns:a14="http://schemas.microsoft.com/office/drawing/2010/main" val="0"/>
              </a:ext>
            </a:extLst>
          </a:blip>
          <a:srcRect l="-63644" r="-63644"/>
          <a:stretch>
            <a:fillRect/>
          </a:stretch>
        </p:blipFill>
        <p:spPr/>
      </p:pic>
    </p:spTree>
    <p:extLst>
      <p:ext uri="{BB962C8B-B14F-4D97-AF65-F5344CB8AC3E}">
        <p14:creationId xmlns:p14="http://schemas.microsoft.com/office/powerpoint/2010/main" val="1620429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Birds of Freedom</a:t>
            </a:r>
            <a:endParaRPr lang="en-US" dirty="0"/>
          </a:p>
        </p:txBody>
      </p:sp>
      <p:pic>
        <p:nvPicPr>
          <p:cNvPr id="4" name="Content Placeholder 3" descr="photo 3-6.JPG"/>
          <p:cNvPicPr>
            <a:picLocks noGrp="1" noChangeAspect="1"/>
          </p:cNvPicPr>
          <p:nvPr>
            <p:ph idx="1"/>
          </p:nvPr>
        </p:nvPicPr>
        <p:blipFill>
          <a:blip r:embed="rId2">
            <a:extLst>
              <a:ext uri="{28A0092B-C50C-407E-A947-70E740481C1C}">
                <a14:useLocalDpi xmlns:a14="http://schemas.microsoft.com/office/drawing/2010/main" val="0"/>
              </a:ext>
            </a:extLst>
          </a:blip>
          <a:srcRect l="-86587" r="-86587"/>
          <a:stretch>
            <a:fillRect/>
          </a:stretch>
        </p:blipFill>
        <p:spPr/>
      </p:pic>
    </p:spTree>
    <p:extLst>
      <p:ext uri="{BB962C8B-B14F-4D97-AF65-F5344CB8AC3E}">
        <p14:creationId xmlns:p14="http://schemas.microsoft.com/office/powerpoint/2010/main" val="4138617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Coins of Hope</a:t>
            </a:r>
            <a:endParaRPr lang="en-US" dirty="0"/>
          </a:p>
        </p:txBody>
      </p:sp>
      <p:pic>
        <p:nvPicPr>
          <p:cNvPr id="4" name="Content Placeholder 3" descr="photo 2-11.JPG"/>
          <p:cNvPicPr>
            <a:picLocks noGrp="1" noChangeAspect="1"/>
          </p:cNvPicPr>
          <p:nvPr>
            <p:ph idx="1"/>
          </p:nvPr>
        </p:nvPicPr>
        <p:blipFill>
          <a:blip r:embed="rId2">
            <a:extLst>
              <a:ext uri="{28A0092B-C50C-407E-A947-70E740481C1C}">
                <a14:useLocalDpi xmlns:a14="http://schemas.microsoft.com/office/drawing/2010/main" val="0"/>
              </a:ext>
            </a:extLst>
          </a:blip>
          <a:srcRect l="-86587" r="-86587"/>
          <a:stretch>
            <a:fillRect/>
          </a:stretch>
        </p:blipFill>
        <p:spPr/>
      </p:pic>
    </p:spTree>
    <p:extLst>
      <p:ext uri="{BB962C8B-B14F-4D97-AF65-F5344CB8AC3E}">
        <p14:creationId xmlns:p14="http://schemas.microsoft.com/office/powerpoint/2010/main" val="3339330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 of the Rock </a:t>
            </a:r>
            <a:r>
              <a:rPr lang="en-US" smtClean="0"/>
              <a:t>in coin</a:t>
            </a:r>
            <a:endParaRPr lang="en-US"/>
          </a:p>
        </p:txBody>
      </p:sp>
      <p:pic>
        <p:nvPicPr>
          <p:cNvPr id="4" name="Content Placeholder 3" descr="photo 4-4.JPG"/>
          <p:cNvPicPr>
            <a:picLocks noGrp="1" noChangeAspect="1"/>
          </p:cNvPicPr>
          <p:nvPr>
            <p:ph idx="1"/>
          </p:nvPr>
        </p:nvPicPr>
        <p:blipFill>
          <a:blip r:embed="rId2">
            <a:extLst>
              <a:ext uri="{28A0092B-C50C-407E-A947-70E740481C1C}">
                <a14:useLocalDpi xmlns:a14="http://schemas.microsoft.com/office/drawing/2010/main" val="0"/>
              </a:ext>
            </a:extLst>
          </a:blip>
          <a:srcRect l="-101526" r="-101526"/>
          <a:stretch>
            <a:fillRect/>
          </a:stretch>
        </p:blipFill>
        <p:spPr/>
      </p:pic>
    </p:spTree>
    <p:extLst>
      <p:ext uri="{BB962C8B-B14F-4D97-AF65-F5344CB8AC3E}">
        <p14:creationId xmlns:p14="http://schemas.microsoft.com/office/powerpoint/2010/main" val="549632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museum catalogues </a:t>
            </a:r>
            <a:r>
              <a:rPr lang="en-US" dirty="0" smtClean="0"/>
              <a:t>&amp; coffee table books to </a:t>
            </a:r>
            <a:r>
              <a:rPr lang="en-US" dirty="0" smtClean="0"/>
              <a:t>critical essays/articles </a:t>
            </a:r>
            <a:endParaRPr lang="en-US" dirty="0"/>
          </a:p>
        </p:txBody>
      </p:sp>
      <p:sp>
        <p:nvSpPr>
          <p:cNvPr id="3" name="Content Placeholder 2"/>
          <p:cNvSpPr>
            <a:spLocks noGrp="1"/>
          </p:cNvSpPr>
          <p:nvPr>
            <p:ph idx="1"/>
          </p:nvPr>
        </p:nvSpPr>
        <p:spPr/>
        <p:txBody>
          <a:bodyPr>
            <a:normAutofit lnSpcReduction="10000"/>
          </a:bodyPr>
          <a:lstStyle/>
          <a:p>
            <a:r>
              <a:rPr lang="en-US" dirty="0" smtClean="0"/>
              <a:t>If </a:t>
            </a:r>
            <a:r>
              <a:rPr lang="en-US" dirty="0" err="1" smtClean="0"/>
              <a:t>Islamicate</a:t>
            </a:r>
            <a:r>
              <a:rPr lang="en-US" dirty="0" smtClean="0"/>
              <a:t> is absent in museum </a:t>
            </a:r>
            <a:r>
              <a:rPr lang="en-US" dirty="0" smtClean="0"/>
              <a:t>catalogues &amp; coffee table books, </a:t>
            </a:r>
            <a:r>
              <a:rPr lang="en-US" dirty="0" smtClean="0"/>
              <a:t>it does find a place in high critical discourse, especially on the legacy of Indo-</a:t>
            </a:r>
            <a:r>
              <a:rPr lang="en-US" dirty="0" err="1" smtClean="0"/>
              <a:t>Persianate</a:t>
            </a:r>
            <a:r>
              <a:rPr lang="en-US" dirty="0" smtClean="0"/>
              <a:t>  poetry and art. </a:t>
            </a:r>
          </a:p>
          <a:p>
            <a:r>
              <a:rPr lang="en-US" dirty="0" smtClean="0"/>
              <a:t>A recent example is </a:t>
            </a:r>
            <a:r>
              <a:rPr lang="en-US" dirty="0" err="1" smtClean="0"/>
              <a:t>Nauman</a:t>
            </a:r>
            <a:r>
              <a:rPr lang="en-US" dirty="0" smtClean="0"/>
              <a:t> </a:t>
            </a:r>
            <a:r>
              <a:rPr lang="en-US" dirty="0" err="1" smtClean="0"/>
              <a:t>Naqvi</a:t>
            </a:r>
            <a:r>
              <a:rPr lang="en-US" dirty="0" smtClean="0"/>
              <a:t>,    “Acts of </a:t>
            </a:r>
            <a:r>
              <a:rPr lang="en-US" dirty="0" err="1" smtClean="0"/>
              <a:t>Ascesis</a:t>
            </a:r>
            <a:r>
              <a:rPr lang="en-US" dirty="0" smtClean="0"/>
              <a:t>, Scenes of </a:t>
            </a:r>
            <a:r>
              <a:rPr lang="en-US" dirty="0" err="1" smtClean="0"/>
              <a:t>Poesis</a:t>
            </a:r>
            <a:r>
              <a:rPr lang="en-US" dirty="0" smtClean="0"/>
              <a:t>” in </a:t>
            </a:r>
            <a:r>
              <a:rPr lang="en-US" i="1" dirty="0" smtClean="0"/>
              <a:t>Diacritics</a:t>
            </a:r>
            <a:r>
              <a:rPr lang="en-US" dirty="0" smtClean="0"/>
              <a:t> 2012, re the Pakistani poet-painter </a:t>
            </a:r>
            <a:r>
              <a:rPr lang="en-US" dirty="0" err="1" smtClean="0"/>
              <a:t>Sadequain</a:t>
            </a:r>
            <a:r>
              <a:rPr lang="en-US" dirty="0" smtClean="0"/>
              <a:t>.         </a:t>
            </a:r>
            <a:r>
              <a:rPr lang="en-US" dirty="0" err="1" smtClean="0"/>
              <a:t>Islamicate</a:t>
            </a:r>
            <a:r>
              <a:rPr lang="en-US" dirty="0" smtClean="0"/>
              <a:t> is foregrounded, but chiefly in the </a:t>
            </a:r>
          </a:p>
          <a:p>
            <a:pPr marL="0" indent="0">
              <a:buNone/>
            </a:pPr>
            <a:r>
              <a:rPr lang="en-US" dirty="0"/>
              <a:t> </a:t>
            </a:r>
            <a:r>
              <a:rPr lang="en-US" dirty="0" smtClean="0"/>
              <a:t>   densely argued footnotes, see n. 7 &amp; 8 </a:t>
            </a:r>
            <a:endParaRPr lang="en-US" dirty="0"/>
          </a:p>
        </p:txBody>
      </p:sp>
    </p:spTree>
    <p:extLst>
      <p:ext uri="{BB962C8B-B14F-4D97-AF65-F5344CB8AC3E}">
        <p14:creationId xmlns:p14="http://schemas.microsoft.com/office/powerpoint/2010/main" val="524873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Naqvi</a:t>
            </a:r>
            <a:r>
              <a:rPr lang="en-US" dirty="0" smtClean="0"/>
              <a:t> Diacritics # 2</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3500" baseline="30000" dirty="0" smtClean="0"/>
              <a:t>7] </a:t>
            </a:r>
            <a:r>
              <a:rPr lang="en-US" sz="3500" baseline="30000" dirty="0"/>
              <a:t>The primacy of </a:t>
            </a:r>
            <a:r>
              <a:rPr lang="en-US" sz="3500" baseline="30000" dirty="0" err="1"/>
              <a:t>poesis</a:t>
            </a:r>
            <a:r>
              <a:rPr lang="en-US" sz="3500" baseline="30000" dirty="0"/>
              <a:t> in Islam is, to begin with, given linguistically in Arabic in the very word for poesy, </a:t>
            </a:r>
            <a:r>
              <a:rPr lang="en-US" sz="3500" i="1" baseline="30000" dirty="0" err="1" smtClean="0"/>
              <a:t>shi‘r</a:t>
            </a:r>
            <a:r>
              <a:rPr lang="en-US" sz="3500" baseline="30000" dirty="0"/>
              <a:t> </a:t>
            </a:r>
            <a:r>
              <a:rPr lang="en-US" sz="3500" baseline="30000" dirty="0" smtClean="0"/>
              <a:t>(</a:t>
            </a:r>
            <a:r>
              <a:rPr lang="en-US" sz="3500" baseline="30000" dirty="0"/>
              <a:t>in Hindi/Urdu, </a:t>
            </a:r>
            <a:r>
              <a:rPr lang="en-US" sz="3500" i="1" baseline="30000" dirty="0" err="1"/>
              <a:t>sher</a:t>
            </a:r>
            <a:r>
              <a:rPr lang="en-US" sz="3500" baseline="30000" dirty="0" smtClean="0"/>
              <a:t>). </a:t>
            </a:r>
            <a:r>
              <a:rPr lang="en-US" sz="3500" baseline="30000" dirty="0"/>
              <a:t>Regarding the place of poesy in Islam</a:t>
            </a:r>
            <a:r>
              <a:rPr lang="en-US" sz="3500" baseline="30000" dirty="0" smtClean="0"/>
              <a:t>,</a:t>
            </a:r>
            <a:r>
              <a:rPr lang="en-US" sz="3500" dirty="0" smtClean="0"/>
              <a:t> </a:t>
            </a:r>
            <a:r>
              <a:rPr lang="en-US" sz="3500" baseline="30000" dirty="0" smtClean="0"/>
              <a:t>belatedly </a:t>
            </a:r>
            <a:r>
              <a:rPr lang="en-US" sz="3500" baseline="30000" dirty="0"/>
              <a:t>coming to be recognized, see e.g., the two volumes of </a:t>
            </a:r>
            <a:r>
              <a:rPr lang="en-US" sz="3500" baseline="30000" dirty="0" err="1"/>
              <a:t>Neuwirth</a:t>
            </a:r>
            <a:r>
              <a:rPr lang="en-US" sz="3500" baseline="30000" dirty="0"/>
              <a:t> and Bauer (eds.), </a:t>
            </a:r>
            <a:r>
              <a:rPr lang="en-US" sz="3500" i="1" baseline="30000" dirty="0"/>
              <a:t>The Ghazal as </a:t>
            </a:r>
            <a:r>
              <a:rPr lang="en-US" sz="3500" i="1" baseline="30000" dirty="0" smtClean="0"/>
              <a:t>World</a:t>
            </a:r>
            <a:r>
              <a:rPr lang="en-US" sz="3500" i="1" dirty="0" smtClean="0"/>
              <a:t> </a:t>
            </a:r>
            <a:r>
              <a:rPr lang="en-US" sz="3500" i="1" baseline="30000" dirty="0" smtClean="0"/>
              <a:t>Literature</a:t>
            </a:r>
            <a:r>
              <a:rPr lang="en-US" sz="3500" i="1" baseline="30000" dirty="0"/>
              <a:t> </a:t>
            </a:r>
            <a:r>
              <a:rPr lang="en-US" sz="3500" baseline="30000" dirty="0" smtClean="0"/>
              <a:t>(2005). </a:t>
            </a:r>
            <a:r>
              <a:rPr lang="en-US" sz="3500" baseline="30000" dirty="0"/>
              <a:t>A very moving testimony in this regard is that of the Tunisian </a:t>
            </a:r>
            <a:r>
              <a:rPr lang="en-US" sz="3500" baseline="30000" dirty="0" smtClean="0"/>
              <a:t>thinker</a:t>
            </a:r>
            <a:r>
              <a:rPr lang="en-US" sz="3500" baseline="30000" dirty="0"/>
              <a:t>, </a:t>
            </a:r>
            <a:r>
              <a:rPr lang="en-US" sz="3500" baseline="30000" dirty="0" err="1"/>
              <a:t>Abdelwahab</a:t>
            </a:r>
            <a:r>
              <a:rPr lang="en-US" sz="3500" baseline="30000" dirty="0"/>
              <a:t> </a:t>
            </a:r>
            <a:r>
              <a:rPr lang="en-US" sz="3500" baseline="30000" dirty="0" err="1" smtClean="0"/>
              <a:t>Meddeb</a:t>
            </a:r>
            <a:r>
              <a:rPr lang="en-US" sz="3500" baseline="30000" dirty="0" smtClean="0"/>
              <a:t>: “The legacy of Islam </a:t>
            </a:r>
            <a:r>
              <a:rPr lang="en-US" sz="3500" baseline="30000" dirty="0"/>
              <a:t>consists in the profusion and intensity of its body of spiritual texts. This legacy owes as much </a:t>
            </a:r>
            <a:r>
              <a:rPr lang="en-US" sz="3500" baseline="30000" dirty="0" smtClean="0"/>
              <a:t>to </a:t>
            </a:r>
            <a:r>
              <a:rPr lang="en-US" sz="3500" baseline="30000" dirty="0"/>
              <a:t>the ardor and intensity of its poetic and lyrical sayings as to the exalted tenor of its speculations</a:t>
            </a:r>
            <a:r>
              <a:rPr lang="en-US" sz="3500" i="1" baseline="30000" dirty="0"/>
              <a:t>.” </a:t>
            </a:r>
            <a:r>
              <a:rPr lang="en-US" sz="3500" i="1" baseline="30000" dirty="0" err="1"/>
              <a:t>Meddeb</a:t>
            </a:r>
            <a:r>
              <a:rPr lang="en-US" sz="3500" i="1" baseline="30000" dirty="0"/>
              <a:t>, Islam and its </a:t>
            </a:r>
            <a:r>
              <a:rPr lang="en-US" sz="3500" i="1" baseline="30000" dirty="0" smtClean="0"/>
              <a:t>Discontents(2003), </a:t>
            </a:r>
            <a:r>
              <a:rPr lang="en-US" sz="3500" i="1" baseline="30000" dirty="0"/>
              <a:t>p. 42. </a:t>
            </a:r>
            <a:r>
              <a:rPr lang="en-US" sz="3500" b="1" baseline="30000" dirty="0" smtClean="0"/>
              <a:t>(implicitly </a:t>
            </a:r>
            <a:r>
              <a:rPr lang="en-US" sz="3500" b="1" baseline="30000" dirty="0" err="1" smtClean="0"/>
              <a:t>Islamicate</a:t>
            </a:r>
            <a:r>
              <a:rPr lang="en-US" sz="3500" b="1" baseline="30000" dirty="0" smtClean="0"/>
              <a:t> not Islamic)</a:t>
            </a:r>
            <a:endParaRPr lang="en-US" sz="3500" b="1" baseline="30000" dirty="0" smtClean="0"/>
          </a:p>
          <a:p>
            <a:pPr marL="0" indent="0">
              <a:buNone/>
            </a:pPr>
            <a:endParaRPr lang="en-US" sz="3500" baseline="30000" dirty="0"/>
          </a:p>
          <a:p>
            <a:pPr marL="0" indent="0">
              <a:buNone/>
            </a:pPr>
            <a:r>
              <a:rPr lang="en-US" sz="3500" baseline="30000" dirty="0" smtClean="0"/>
              <a:t>8] </a:t>
            </a:r>
            <a:r>
              <a:rPr lang="en-US" sz="3500" baseline="30000" dirty="0"/>
              <a:t>For the intimacy of mimesis and </a:t>
            </a:r>
            <a:r>
              <a:rPr lang="en-US" sz="3500" baseline="30000" dirty="0" err="1"/>
              <a:t>poesis</a:t>
            </a:r>
            <a:r>
              <a:rPr lang="en-US" sz="3500" baseline="30000" dirty="0"/>
              <a:t> in the </a:t>
            </a:r>
            <a:r>
              <a:rPr lang="en-US" sz="3500" baseline="30000" dirty="0" err="1"/>
              <a:t>Islamicate</a:t>
            </a:r>
            <a:r>
              <a:rPr lang="en-US" sz="3500" baseline="30000" dirty="0"/>
              <a:t>, and the primacy of the latter over the former, see the inspiring recent </a:t>
            </a:r>
            <a:r>
              <a:rPr lang="en-US" sz="3500" baseline="30000" dirty="0" err="1" smtClean="0"/>
              <a:t>monograh</a:t>
            </a:r>
            <a:r>
              <a:rPr lang="en-US" sz="3500" baseline="30000" dirty="0" smtClean="0"/>
              <a:t> </a:t>
            </a:r>
            <a:r>
              <a:rPr lang="en-US" sz="3500" baseline="30000" dirty="0"/>
              <a:t>by </a:t>
            </a:r>
            <a:r>
              <a:rPr lang="en-US" sz="3500" baseline="30000" dirty="0" err="1"/>
              <a:t>Minissale</a:t>
            </a:r>
            <a:r>
              <a:rPr lang="en-US" sz="3500" baseline="30000" dirty="0"/>
              <a:t>, </a:t>
            </a:r>
            <a:r>
              <a:rPr lang="en-US" sz="3500" i="1" baseline="30000" dirty="0"/>
              <a:t>Images of Thought: </a:t>
            </a:r>
            <a:r>
              <a:rPr lang="en-US" sz="3500" i="1" baseline="30000" dirty="0" err="1"/>
              <a:t>Visuality</a:t>
            </a:r>
            <a:r>
              <a:rPr lang="en-US" sz="3500" i="1" baseline="30000" dirty="0"/>
              <a:t> in Islamic India 1550-</a:t>
            </a:r>
            <a:r>
              <a:rPr lang="en-US" sz="3500" i="1" baseline="30000" dirty="0" smtClean="0"/>
              <a:t>1750 </a:t>
            </a:r>
            <a:r>
              <a:rPr lang="en-US" sz="3500" baseline="30000" dirty="0" smtClean="0"/>
              <a:t>(2009), </a:t>
            </a:r>
            <a:r>
              <a:rPr lang="en-US" sz="3500" baseline="30000" dirty="0"/>
              <a:t>as well as Barry, </a:t>
            </a:r>
            <a:r>
              <a:rPr lang="en-US" sz="3500" i="1" baseline="30000" dirty="0"/>
              <a:t>Figurative Art in Medieval </a:t>
            </a:r>
            <a:r>
              <a:rPr lang="en-US" sz="3500" i="1" baseline="30000" dirty="0" smtClean="0"/>
              <a:t>Islam</a:t>
            </a:r>
            <a:r>
              <a:rPr lang="en-US" sz="3500" baseline="30000" dirty="0" smtClean="0"/>
              <a:t>(2004). </a:t>
            </a:r>
            <a:endParaRPr lang="en-US" sz="3500" baseline="30000" dirty="0"/>
          </a:p>
          <a:p>
            <a:endParaRPr lang="en-US" dirty="0"/>
          </a:p>
        </p:txBody>
      </p:sp>
    </p:spTree>
    <p:extLst>
      <p:ext uri="{BB962C8B-B14F-4D97-AF65-F5344CB8AC3E}">
        <p14:creationId xmlns:p14="http://schemas.microsoft.com/office/powerpoint/2010/main" val="1158000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Minissale</a:t>
            </a:r>
            <a:r>
              <a:rPr lang="en-US" dirty="0" smtClean="0"/>
              <a:t> minus </a:t>
            </a:r>
            <a:r>
              <a:rPr lang="en-US" dirty="0" err="1" smtClean="0"/>
              <a:t>Islamicate</a:t>
            </a:r>
            <a:endParaRPr lang="en-US" dirty="0"/>
          </a:p>
        </p:txBody>
      </p:sp>
      <p:sp>
        <p:nvSpPr>
          <p:cNvPr id="3" name="Content Placeholder 2"/>
          <p:cNvSpPr>
            <a:spLocks noGrp="1"/>
          </p:cNvSpPr>
          <p:nvPr>
            <p:ph idx="1"/>
          </p:nvPr>
        </p:nvSpPr>
        <p:spPr/>
        <p:txBody>
          <a:bodyPr>
            <a:normAutofit/>
          </a:bodyPr>
          <a:lstStyle/>
          <a:p>
            <a:pPr marL="0" indent="0">
              <a:buNone/>
            </a:pPr>
            <a:r>
              <a:rPr lang="en-US" baseline="30000" dirty="0"/>
              <a:t> </a:t>
            </a:r>
            <a:r>
              <a:rPr lang="en-US" baseline="30000" dirty="0" smtClean="0"/>
              <a:t>The</a:t>
            </a:r>
            <a:r>
              <a:rPr lang="en-US" dirty="0"/>
              <a:t> </a:t>
            </a:r>
            <a:r>
              <a:rPr lang="en-US" baseline="30000" dirty="0" smtClean="0"/>
              <a:t>reference to </a:t>
            </a:r>
            <a:r>
              <a:rPr lang="en-US" baseline="30000" dirty="0" err="1" smtClean="0"/>
              <a:t>Minissale</a:t>
            </a:r>
            <a:r>
              <a:rPr lang="en-US" baseline="30000" dirty="0" smtClean="0"/>
              <a:t> is worth noting, since his book delves deeply</a:t>
            </a:r>
            <a:r>
              <a:rPr lang="en-US" dirty="0" smtClean="0"/>
              <a:t> </a:t>
            </a:r>
            <a:r>
              <a:rPr lang="en-US" baseline="30000" dirty="0" smtClean="0"/>
              <a:t>into</a:t>
            </a:r>
            <a:r>
              <a:rPr lang="en-US" dirty="0" smtClean="0"/>
              <a:t> </a:t>
            </a:r>
            <a:r>
              <a:rPr lang="en-US" baseline="30000" dirty="0" smtClean="0"/>
              <a:t>the mindset of Mughal miniature</a:t>
            </a:r>
            <a:r>
              <a:rPr lang="en-US" dirty="0" smtClean="0"/>
              <a:t> </a:t>
            </a:r>
            <a:r>
              <a:rPr lang="en-US" baseline="30000" dirty="0" smtClean="0"/>
              <a:t>painters. They are </a:t>
            </a:r>
            <a:r>
              <a:rPr lang="en-US" baseline="30000" dirty="0" smtClean="0"/>
              <a:t>fond, he observes, </a:t>
            </a:r>
            <a:r>
              <a:rPr lang="en-US" baseline="30000" dirty="0" smtClean="0"/>
              <a:t>of popular </a:t>
            </a:r>
            <a:r>
              <a:rPr lang="en-US" baseline="30000" dirty="0" smtClean="0"/>
              <a:t>scenes </a:t>
            </a:r>
            <a:r>
              <a:rPr lang="en-US" baseline="30000" dirty="0" smtClean="0"/>
              <a:t>that deal </a:t>
            </a:r>
            <a:r>
              <a:rPr lang="en-US" baseline="30000" dirty="0"/>
              <a:t>with the aesthetic philosophical issues of art making and the nature of visual representation. Images within images, representations of painters painting, self-portraits, presentation of paintings within the painting and all possible forms involving the process of duplication constitute </a:t>
            </a:r>
            <a:r>
              <a:rPr lang="en-US" b="1" baseline="30000" dirty="0"/>
              <a:t>patterns of reflexivity</a:t>
            </a:r>
            <a:r>
              <a:rPr lang="en-US" baseline="30000" dirty="0"/>
              <a:t>. </a:t>
            </a:r>
            <a:r>
              <a:rPr lang="en-US" baseline="30000" dirty="0" smtClean="0"/>
              <a:t>Such patterns </a:t>
            </a:r>
            <a:r>
              <a:rPr lang="en-US" baseline="30000" dirty="0"/>
              <a:t>are loaded with symbolic significances related </a:t>
            </a:r>
            <a:r>
              <a:rPr lang="en-US" baseline="30000" dirty="0" smtClean="0"/>
              <a:t>to </a:t>
            </a:r>
            <a:r>
              <a:rPr lang="en-US" baseline="30000" dirty="0"/>
              <a:t>aesthetic consciousness in the Mughal </a:t>
            </a:r>
            <a:r>
              <a:rPr lang="en-US" baseline="30000" dirty="0" smtClean="0"/>
              <a:t>context. </a:t>
            </a:r>
            <a:r>
              <a:rPr lang="en-US" b="1" baseline="30000" dirty="0" smtClean="0"/>
              <a:t>Yet nowhere does </a:t>
            </a:r>
            <a:r>
              <a:rPr lang="en-US" b="1" baseline="30000" dirty="0" err="1" smtClean="0"/>
              <a:t>Minissale</a:t>
            </a:r>
            <a:r>
              <a:rPr lang="en-US" b="1" baseline="30000" dirty="0" smtClean="0"/>
              <a:t> touch on </a:t>
            </a:r>
            <a:r>
              <a:rPr lang="en-US" b="1" baseline="30000" dirty="0" err="1" smtClean="0"/>
              <a:t>Islamicate</a:t>
            </a:r>
            <a:r>
              <a:rPr lang="en-US" b="1" baseline="30000" dirty="0" smtClean="0"/>
              <a:t> or </a:t>
            </a:r>
            <a:r>
              <a:rPr lang="en-US" b="1" baseline="30000" dirty="0" err="1" smtClean="0"/>
              <a:t>Persianate</a:t>
            </a:r>
            <a:r>
              <a:rPr lang="en-US" b="1" baseline="30000" dirty="0" smtClean="0"/>
              <a:t> categories in analyzing Mughal aesthetic consciousness</a:t>
            </a:r>
            <a:r>
              <a:rPr lang="en-US" b="1" baseline="30000" dirty="0"/>
              <a:t>.</a:t>
            </a:r>
            <a:endParaRPr lang="en-US" sz="2800" b="1" dirty="0"/>
          </a:p>
        </p:txBody>
      </p:sp>
    </p:spTree>
    <p:extLst>
      <p:ext uri="{BB962C8B-B14F-4D97-AF65-F5344CB8AC3E}">
        <p14:creationId xmlns:p14="http://schemas.microsoft.com/office/powerpoint/2010/main" val="1115960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296"/>
            <a:ext cx="8229600" cy="1143000"/>
          </a:xfrm>
        </p:spPr>
        <p:txBody>
          <a:bodyPr/>
          <a:lstStyle/>
          <a:p>
            <a:r>
              <a:rPr lang="en-US" dirty="0" smtClean="0"/>
              <a:t>Istanbul, Isfahan and Delhi</a:t>
            </a:r>
            <a:endParaRPr lang="en-US" dirty="0"/>
          </a:p>
        </p:txBody>
      </p:sp>
      <p:sp>
        <p:nvSpPr>
          <p:cNvPr id="3" name="Content Placeholder 2"/>
          <p:cNvSpPr>
            <a:spLocks noGrp="1"/>
          </p:cNvSpPr>
          <p:nvPr>
            <p:ph idx="1"/>
          </p:nvPr>
        </p:nvSpPr>
        <p:spPr/>
        <p:txBody>
          <a:bodyPr/>
          <a:lstStyle/>
          <a:p>
            <a:r>
              <a:rPr lang="en-US" dirty="0" smtClean="0"/>
              <a:t>Objects from the Louvre collection in Paris on display in Istanbul at </a:t>
            </a:r>
            <a:r>
              <a:rPr lang="en-US" dirty="0" err="1"/>
              <a:t>Sakıp</a:t>
            </a:r>
            <a:r>
              <a:rPr lang="en-US" dirty="0"/>
              <a:t> </a:t>
            </a:r>
            <a:r>
              <a:rPr lang="en-US" dirty="0" err="1"/>
              <a:t>Sabancı</a:t>
            </a:r>
            <a:r>
              <a:rPr lang="en-US" dirty="0"/>
              <a:t> </a:t>
            </a:r>
            <a:r>
              <a:rPr lang="en-US" dirty="0" err="1"/>
              <a:t>Müzesi</a:t>
            </a:r>
            <a:r>
              <a:rPr lang="en-US" dirty="0"/>
              <a:t> </a:t>
            </a:r>
            <a:r>
              <a:rPr lang="en-US" dirty="0" smtClean="0"/>
              <a:t>in 2008 under the title, </a:t>
            </a:r>
            <a:r>
              <a:rPr lang="en-US" b="1" i="1" dirty="0" smtClean="0"/>
              <a:t>3 Capitals of Islamic Art</a:t>
            </a:r>
            <a:endParaRPr lang="en-US" b="1" i="1" dirty="0"/>
          </a:p>
        </p:txBody>
      </p:sp>
    </p:spTree>
    <p:extLst>
      <p:ext uri="{BB962C8B-B14F-4D97-AF65-F5344CB8AC3E}">
        <p14:creationId xmlns:p14="http://schemas.microsoft.com/office/powerpoint/2010/main" val="2935399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Naqvi</a:t>
            </a:r>
            <a:r>
              <a:rPr lang="en-US" dirty="0" smtClean="0"/>
              <a:t> # 3</a:t>
            </a:r>
            <a:endParaRPr lang="en-US" dirty="0"/>
          </a:p>
        </p:txBody>
      </p:sp>
      <p:sp>
        <p:nvSpPr>
          <p:cNvPr id="3" name="Content Placeholder 2"/>
          <p:cNvSpPr>
            <a:spLocks noGrp="1"/>
          </p:cNvSpPr>
          <p:nvPr>
            <p:ph idx="1"/>
          </p:nvPr>
        </p:nvSpPr>
        <p:spPr/>
        <p:txBody>
          <a:bodyPr>
            <a:normAutofit/>
          </a:bodyPr>
          <a:lstStyle/>
          <a:p>
            <a:pPr marL="0" indent="0">
              <a:buNone/>
            </a:pPr>
            <a:r>
              <a:rPr lang="en-US" baseline="30000" dirty="0" smtClean="0"/>
              <a:t>Sadly if one looks at the actual text of the </a:t>
            </a:r>
            <a:r>
              <a:rPr lang="en-US" baseline="30000" dirty="0" err="1" smtClean="0"/>
              <a:t>Naqvi</a:t>
            </a:r>
            <a:r>
              <a:rPr lang="en-US" baseline="30000" dirty="0" smtClean="0"/>
              <a:t> article for some insight into </a:t>
            </a:r>
            <a:r>
              <a:rPr lang="en-US" baseline="30000" dirty="0" err="1" smtClean="0"/>
              <a:t>Islamicate</a:t>
            </a:r>
            <a:r>
              <a:rPr lang="en-US" baseline="30000" dirty="0" smtClean="0"/>
              <a:t> or </a:t>
            </a:r>
            <a:r>
              <a:rPr lang="en-US" baseline="30000" dirty="0" err="1" smtClean="0"/>
              <a:t>Islamicate</a:t>
            </a:r>
            <a:r>
              <a:rPr lang="en-US" baseline="30000" dirty="0" smtClean="0"/>
              <a:t> aesthetics in South Asia, one is similarly disappointed. There is but a single, solitary reference:</a:t>
            </a:r>
          </a:p>
          <a:p>
            <a:pPr marL="0" indent="0">
              <a:buNone/>
            </a:pPr>
            <a:r>
              <a:rPr lang="en-US" baseline="30000" dirty="0" smtClean="0"/>
              <a:t>	“The </a:t>
            </a:r>
            <a:r>
              <a:rPr lang="en-US" baseline="30000" dirty="0"/>
              <a:t>artist’s violent kenosis as the price of </a:t>
            </a:r>
            <a:r>
              <a:rPr lang="en-US" baseline="30000" dirty="0" err="1" smtClean="0"/>
              <a:t>poesis</a:t>
            </a:r>
            <a:r>
              <a:rPr lang="en-US" baseline="30000" dirty="0"/>
              <a:t> </a:t>
            </a:r>
            <a:r>
              <a:rPr lang="en-US" baseline="30000" dirty="0" smtClean="0"/>
              <a:t>has as its 	background the </a:t>
            </a:r>
            <a:r>
              <a:rPr lang="en-US" baseline="30000" dirty="0"/>
              <a:t>colonial-modern </a:t>
            </a:r>
            <a:r>
              <a:rPr lang="en-US" baseline="30000" dirty="0" err="1"/>
              <a:t>deploration</a:t>
            </a:r>
            <a:r>
              <a:rPr lang="en-US" baseline="30000" dirty="0"/>
              <a:t> of the craft of </a:t>
            </a:r>
            <a:r>
              <a:rPr lang="en-US" baseline="30000" dirty="0" smtClean="0"/>
              <a:t>	calligraphy </a:t>
            </a:r>
            <a:r>
              <a:rPr lang="en-US" baseline="30000" dirty="0"/>
              <a:t>and of the traditional lyric </a:t>
            </a:r>
            <a:r>
              <a:rPr lang="en-US" b="1" baseline="30000" dirty="0"/>
              <a:t>(the premier </a:t>
            </a:r>
            <a:r>
              <a:rPr lang="en-US" b="1" baseline="30000" dirty="0" err="1"/>
              <a:t>Islamicate</a:t>
            </a:r>
            <a:r>
              <a:rPr lang="en-US" b="1" baseline="30000" dirty="0"/>
              <a:t> literary </a:t>
            </a:r>
            <a:r>
              <a:rPr lang="en-US" b="1" baseline="30000" dirty="0" smtClean="0"/>
              <a:t>	genre </a:t>
            </a:r>
            <a:r>
              <a:rPr lang="en-US" b="1" baseline="30000" dirty="0"/>
              <a:t>of the </a:t>
            </a:r>
            <a:r>
              <a:rPr lang="en-US" b="1" baseline="30000" dirty="0" err="1"/>
              <a:t>ghazal</a:t>
            </a:r>
            <a:r>
              <a:rPr lang="en-US" b="1" baseline="30000" dirty="0"/>
              <a:t>)</a:t>
            </a:r>
            <a:r>
              <a:rPr lang="en-US" baseline="30000" dirty="0"/>
              <a:t>, a </a:t>
            </a:r>
            <a:r>
              <a:rPr lang="en-US" baseline="30000" dirty="0" err="1"/>
              <a:t>deploration</a:t>
            </a:r>
            <a:r>
              <a:rPr lang="en-US" baseline="30000" dirty="0"/>
              <a:t> that manically intensifies the </a:t>
            </a:r>
            <a:r>
              <a:rPr lang="en-US" baseline="30000" dirty="0" smtClean="0"/>
              <a:t>	melancholy </a:t>
            </a:r>
            <a:r>
              <a:rPr lang="en-US" baseline="30000" dirty="0"/>
              <a:t>question of inheritance in its relation to the truth and </a:t>
            </a:r>
            <a:r>
              <a:rPr lang="en-US" baseline="30000" dirty="0" smtClean="0"/>
              <a:t>	work </a:t>
            </a:r>
            <a:r>
              <a:rPr lang="en-US" baseline="30000" dirty="0"/>
              <a:t>of </a:t>
            </a:r>
            <a:r>
              <a:rPr lang="en-US" baseline="30000" dirty="0" err="1"/>
              <a:t>askesis</a:t>
            </a:r>
            <a:r>
              <a:rPr lang="en-US" baseline="30000" dirty="0"/>
              <a:t> and </a:t>
            </a:r>
            <a:r>
              <a:rPr lang="en-US" baseline="30000" dirty="0" err="1" smtClean="0"/>
              <a:t>poesis</a:t>
            </a:r>
            <a:r>
              <a:rPr lang="en-US" baseline="30000" dirty="0" smtClean="0"/>
              <a:t>.” </a:t>
            </a:r>
            <a:r>
              <a:rPr lang="en-US" baseline="30000" dirty="0"/>
              <a:t>(p. 5)</a:t>
            </a:r>
          </a:p>
          <a:p>
            <a:endParaRPr lang="en-US" dirty="0"/>
          </a:p>
        </p:txBody>
      </p:sp>
    </p:spTree>
    <p:extLst>
      <p:ext uri="{BB962C8B-B14F-4D97-AF65-F5344CB8AC3E}">
        <p14:creationId xmlns:p14="http://schemas.microsoft.com/office/powerpoint/2010/main" val="2897631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happier </a:t>
            </a:r>
            <a:r>
              <a:rPr lang="en-US" dirty="0" err="1" smtClean="0"/>
              <a:t>Islamicate</a:t>
            </a:r>
            <a:r>
              <a:rPr lang="en-US" dirty="0" smtClean="0"/>
              <a:t> note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 </a:t>
            </a:r>
            <a:r>
              <a:rPr lang="en-US" dirty="0" smtClean="0"/>
              <a:t>I could</a:t>
            </a:r>
            <a:r>
              <a:rPr lang="en-US" dirty="0" smtClean="0"/>
              <a:t> end </a:t>
            </a:r>
            <a:r>
              <a:rPr lang="en-US" dirty="0" smtClean="0"/>
              <a:t>with the violence of </a:t>
            </a:r>
            <a:r>
              <a:rPr lang="en-US" dirty="0" err="1" smtClean="0"/>
              <a:t>askesis</a:t>
            </a:r>
            <a:r>
              <a:rPr lang="en-US" dirty="0" smtClean="0"/>
              <a:t>/kenosis/</a:t>
            </a:r>
            <a:r>
              <a:rPr lang="en-US" dirty="0" err="1" smtClean="0"/>
              <a:t>poesis</a:t>
            </a:r>
            <a:r>
              <a:rPr lang="en-US" dirty="0"/>
              <a:t> </a:t>
            </a:r>
            <a:r>
              <a:rPr lang="en-US" dirty="0" smtClean="0"/>
              <a:t>as </a:t>
            </a:r>
            <a:r>
              <a:rPr lang="en-US" dirty="0" smtClean="0"/>
              <a:t>a colonial </a:t>
            </a:r>
            <a:r>
              <a:rPr lang="en-US" dirty="0" smtClean="0"/>
              <a:t>denial of the </a:t>
            </a:r>
            <a:r>
              <a:rPr lang="en-US" dirty="0" err="1" smtClean="0"/>
              <a:t>Islamicate</a:t>
            </a:r>
            <a:r>
              <a:rPr lang="en-US" dirty="0" smtClean="0"/>
              <a:t>, </a:t>
            </a:r>
            <a:r>
              <a:rPr lang="en-US" dirty="0" smtClean="0"/>
              <a:t>but instead,</a:t>
            </a:r>
            <a:r>
              <a:rPr lang="en-US" dirty="0" smtClean="0"/>
              <a:t> </a:t>
            </a:r>
            <a:r>
              <a:rPr lang="en-US" dirty="0" smtClean="0"/>
              <a:t>I would like to close by illustrating a different trajectory of </a:t>
            </a:r>
            <a:r>
              <a:rPr lang="en-US" dirty="0" err="1" smtClean="0"/>
              <a:t>Islamicate</a:t>
            </a:r>
            <a:r>
              <a:rPr lang="en-US" dirty="0" smtClean="0"/>
              <a:t> </a:t>
            </a:r>
            <a:r>
              <a:rPr lang="en-US" dirty="0" smtClean="0"/>
              <a:t>aesthetics, its slow re-emergence </a:t>
            </a:r>
            <a:r>
              <a:rPr lang="en-US" dirty="0" smtClean="0"/>
              <a:t>in the </a:t>
            </a:r>
            <a:r>
              <a:rPr lang="en-US" dirty="0" smtClean="0"/>
              <a:t>future work </a:t>
            </a:r>
            <a:r>
              <a:rPr lang="en-US" dirty="0" smtClean="0"/>
              <a:t>of a young Bengali-American art historian. Here is </a:t>
            </a:r>
            <a:r>
              <a:rPr lang="en-US" dirty="0" err="1" smtClean="0"/>
              <a:t>Sugata</a:t>
            </a:r>
            <a:r>
              <a:rPr lang="en-US" dirty="0" smtClean="0"/>
              <a:t> </a:t>
            </a:r>
            <a:r>
              <a:rPr lang="en-US" dirty="0" smtClean="0"/>
              <a:t>Ray. He focuses </a:t>
            </a:r>
            <a:r>
              <a:rPr lang="en-US" dirty="0" smtClean="0"/>
              <a:t>on a single object, a </a:t>
            </a:r>
            <a:r>
              <a:rPr lang="en-US" dirty="0" err="1" smtClean="0"/>
              <a:t>Rajasthani</a:t>
            </a:r>
            <a:r>
              <a:rPr lang="en-US" dirty="0" smtClean="0"/>
              <a:t> Krishna-</a:t>
            </a:r>
            <a:r>
              <a:rPr lang="en-US" dirty="0" err="1" smtClean="0"/>
              <a:t>Radha</a:t>
            </a:r>
            <a:r>
              <a:rPr lang="en-US" dirty="0" smtClean="0"/>
              <a:t> shrine that is now part of Doris Duke’s collection at Shangri-La:</a:t>
            </a:r>
          </a:p>
          <a:p>
            <a:pPr marL="0" indent="0">
              <a:buNone/>
            </a:pPr>
            <a:r>
              <a:rPr lang="pt-BR" dirty="0"/>
              <a:t> </a:t>
            </a:r>
            <a:r>
              <a:rPr lang="pt-BR" dirty="0" smtClean="0"/>
              <a:t>   </a:t>
            </a:r>
            <a:r>
              <a:rPr lang="pt-BR" dirty="0" err="1" smtClean="0"/>
              <a:t>see</a:t>
            </a:r>
            <a:r>
              <a:rPr lang="pt-BR" dirty="0" smtClean="0"/>
              <a:t> </a:t>
            </a:r>
            <a:r>
              <a:rPr lang="pt-BR" dirty="0" smtClean="0">
                <a:hlinkClick r:id="rId2"/>
              </a:rPr>
              <a:t>https</a:t>
            </a:r>
            <a:r>
              <a:rPr lang="pt-BR" dirty="0">
                <a:hlinkClick r:id="rId2"/>
              </a:rPr>
              <a:t>://vimeo.com/</a:t>
            </a:r>
            <a:r>
              <a:rPr lang="pt-BR" dirty="0" smtClean="0">
                <a:hlinkClick r:id="rId2"/>
              </a:rPr>
              <a:t>73413831</a:t>
            </a:r>
            <a:endParaRPr lang="pt-BR" dirty="0"/>
          </a:p>
          <a:p>
            <a:pPr marL="0" indent="0">
              <a:buNone/>
            </a:pPr>
            <a:endParaRPr lang="pt-BR" dirty="0" smtClean="0"/>
          </a:p>
          <a:p>
            <a:r>
              <a:rPr lang="pt-BR" dirty="0" smtClean="0"/>
              <a:t>In </a:t>
            </a:r>
            <a:r>
              <a:rPr lang="pt-BR" dirty="0" err="1" smtClean="0"/>
              <a:t>the</a:t>
            </a:r>
            <a:r>
              <a:rPr lang="pt-BR" dirty="0" smtClean="0"/>
              <a:t> </a:t>
            </a:r>
            <a:r>
              <a:rPr lang="pt-BR" dirty="0" err="1" smtClean="0"/>
              <a:t>first</a:t>
            </a:r>
            <a:r>
              <a:rPr lang="pt-BR" dirty="0" smtClean="0"/>
              <a:t> 7 </a:t>
            </a:r>
            <a:r>
              <a:rPr lang="pt-BR" dirty="0" smtClean="0"/>
              <a:t>minutes </a:t>
            </a:r>
            <a:r>
              <a:rPr lang="pt-BR" dirty="0" err="1" smtClean="0"/>
              <a:t>of</a:t>
            </a:r>
            <a:r>
              <a:rPr lang="pt-BR" dirty="0" smtClean="0"/>
              <a:t> </a:t>
            </a:r>
            <a:r>
              <a:rPr lang="pt-BR" dirty="0" err="1" smtClean="0"/>
              <a:t>this</a:t>
            </a:r>
            <a:r>
              <a:rPr lang="pt-BR" dirty="0" smtClean="0"/>
              <a:t> </a:t>
            </a:r>
            <a:r>
              <a:rPr lang="pt-BR" dirty="0" smtClean="0"/>
              <a:t>10 minute clip, </a:t>
            </a:r>
            <a:r>
              <a:rPr lang="pt-BR" dirty="0" err="1" smtClean="0"/>
              <a:t>there</a:t>
            </a:r>
            <a:r>
              <a:rPr lang="pt-BR" dirty="0" smtClean="0"/>
              <a:t> </a:t>
            </a:r>
            <a:r>
              <a:rPr lang="pt-BR" dirty="0" err="1" smtClean="0"/>
              <a:t>is</a:t>
            </a:r>
            <a:r>
              <a:rPr lang="pt-BR" dirty="0" smtClean="0"/>
              <a:t> no </a:t>
            </a:r>
            <a:r>
              <a:rPr lang="pt-BR" dirty="0" err="1" smtClean="0"/>
              <a:t>mention</a:t>
            </a:r>
            <a:r>
              <a:rPr lang="pt-BR" dirty="0" smtClean="0"/>
              <a:t> </a:t>
            </a:r>
            <a:r>
              <a:rPr lang="pt-BR" dirty="0" err="1" smtClean="0"/>
              <a:t>of</a:t>
            </a:r>
            <a:r>
              <a:rPr lang="pt-BR" dirty="0" smtClean="0"/>
              <a:t> </a:t>
            </a:r>
            <a:r>
              <a:rPr lang="pt-BR" dirty="0" err="1" smtClean="0"/>
              <a:t>Islamicate</a:t>
            </a:r>
            <a:r>
              <a:rPr lang="pt-BR" dirty="0" smtClean="0"/>
              <a:t>, </a:t>
            </a:r>
            <a:r>
              <a:rPr lang="pt-BR" dirty="0" err="1" smtClean="0"/>
              <a:t>yet</a:t>
            </a:r>
            <a:r>
              <a:rPr lang="pt-BR" dirty="0" smtClean="0"/>
              <a:t> </a:t>
            </a:r>
            <a:r>
              <a:rPr lang="pt-BR" dirty="0" err="1" smtClean="0"/>
              <a:t>the</a:t>
            </a:r>
            <a:r>
              <a:rPr lang="pt-BR" dirty="0" smtClean="0"/>
              <a:t> </a:t>
            </a:r>
            <a:r>
              <a:rPr lang="pt-BR" dirty="0" err="1" smtClean="0"/>
              <a:t>object</a:t>
            </a:r>
            <a:r>
              <a:rPr lang="pt-BR" dirty="0" smtClean="0"/>
              <a:t> comes </a:t>
            </a:r>
            <a:r>
              <a:rPr lang="pt-BR" dirty="0" err="1" smtClean="0"/>
              <a:t>from</a:t>
            </a:r>
            <a:r>
              <a:rPr lang="pt-BR" dirty="0" smtClean="0"/>
              <a:t> Jaipur, </a:t>
            </a:r>
            <a:r>
              <a:rPr lang="pt-BR" dirty="0" err="1" smtClean="0"/>
              <a:t>and</a:t>
            </a:r>
            <a:r>
              <a:rPr lang="pt-BR" dirty="0" smtClean="0"/>
              <a:t> it </a:t>
            </a:r>
            <a:r>
              <a:rPr lang="pt-BR" dirty="0" err="1" smtClean="0"/>
              <a:t>was</a:t>
            </a:r>
            <a:r>
              <a:rPr lang="pt-BR" dirty="0" smtClean="0"/>
              <a:t> </a:t>
            </a:r>
            <a:r>
              <a:rPr lang="pt-BR" dirty="0" err="1" smtClean="0"/>
              <a:t>the</a:t>
            </a:r>
            <a:r>
              <a:rPr lang="pt-BR" dirty="0" smtClean="0"/>
              <a:t> </a:t>
            </a:r>
            <a:r>
              <a:rPr lang="pt-BR" dirty="0" err="1" smtClean="0"/>
              <a:t>temples</a:t>
            </a:r>
            <a:r>
              <a:rPr lang="pt-BR" dirty="0" smtClean="0"/>
              <a:t> </a:t>
            </a:r>
            <a:r>
              <a:rPr lang="pt-BR" dirty="0" err="1" smtClean="0"/>
              <a:t>of</a:t>
            </a:r>
            <a:r>
              <a:rPr lang="pt-BR" dirty="0" smtClean="0"/>
              <a:t> Jaipur </a:t>
            </a:r>
            <a:r>
              <a:rPr lang="pt-BR" dirty="0" err="1" smtClean="0"/>
              <a:t>that</a:t>
            </a:r>
            <a:r>
              <a:rPr lang="pt-BR" dirty="0" smtClean="0"/>
              <a:t> </a:t>
            </a:r>
            <a:r>
              <a:rPr lang="pt-BR" dirty="0" err="1" smtClean="0"/>
              <a:t>were</a:t>
            </a:r>
            <a:r>
              <a:rPr lang="pt-BR" dirty="0" smtClean="0"/>
              <a:t> </a:t>
            </a:r>
            <a:r>
              <a:rPr lang="pt-BR" dirty="0" err="1" smtClean="0"/>
              <a:t>analyzed</a:t>
            </a:r>
            <a:r>
              <a:rPr lang="pt-BR" dirty="0" smtClean="0"/>
              <a:t> </a:t>
            </a:r>
            <a:r>
              <a:rPr lang="pt-BR" dirty="0" err="1" smtClean="0"/>
              <a:t>by</a:t>
            </a:r>
            <a:r>
              <a:rPr lang="pt-BR" dirty="0" smtClean="0"/>
              <a:t> Catherine Asher (</a:t>
            </a:r>
            <a:r>
              <a:rPr lang="pt-BR" dirty="0" err="1" smtClean="0"/>
              <a:t>see</a:t>
            </a:r>
            <a:r>
              <a:rPr lang="pt-BR" dirty="0" smtClean="0"/>
              <a:t> slide 17) in </a:t>
            </a:r>
            <a:r>
              <a:rPr lang="pt-BR" dirty="0" err="1" smtClean="0"/>
              <a:t>her</a:t>
            </a:r>
            <a:r>
              <a:rPr lang="pt-BR" dirty="0" smtClean="0"/>
              <a:t> </a:t>
            </a:r>
            <a:r>
              <a:rPr lang="pt-BR" dirty="0" err="1" smtClean="0"/>
              <a:t>contribution</a:t>
            </a:r>
            <a:r>
              <a:rPr lang="pt-BR" dirty="0" smtClean="0"/>
              <a:t> </a:t>
            </a:r>
            <a:r>
              <a:rPr lang="pt-BR" dirty="0" err="1" smtClean="0"/>
              <a:t>to</a:t>
            </a:r>
            <a:r>
              <a:rPr lang="pt-BR" dirty="0" smtClean="0"/>
              <a:t> </a:t>
            </a:r>
            <a:r>
              <a:rPr lang="pt-BR" dirty="0" err="1" smtClean="0"/>
              <a:t>Gilmartin</a:t>
            </a:r>
            <a:r>
              <a:rPr lang="pt-BR" dirty="0" smtClean="0"/>
              <a:t>/Lawrence 2000, </a:t>
            </a:r>
            <a:r>
              <a:rPr lang="pt-BR" dirty="0" err="1" smtClean="0"/>
              <a:t>and</a:t>
            </a:r>
            <a:r>
              <a:rPr lang="pt-BR" dirty="0" smtClean="0"/>
              <a:t> </a:t>
            </a:r>
            <a:r>
              <a:rPr lang="pt-BR" dirty="0" err="1" smtClean="0"/>
              <a:t>so</a:t>
            </a:r>
            <a:r>
              <a:rPr lang="pt-BR" dirty="0" smtClean="0"/>
              <a:t> it </a:t>
            </a:r>
            <a:r>
              <a:rPr lang="pt-BR" dirty="0" err="1" smtClean="0"/>
              <a:t>is</a:t>
            </a:r>
            <a:r>
              <a:rPr lang="pt-BR" dirty="0" smtClean="0"/>
              <a:t> </a:t>
            </a:r>
            <a:r>
              <a:rPr lang="pt-BR" dirty="0" smtClean="0"/>
              <a:t>more </a:t>
            </a:r>
            <a:r>
              <a:rPr lang="pt-BR" dirty="0" err="1" smtClean="0"/>
              <a:t>than</a:t>
            </a:r>
            <a:r>
              <a:rPr lang="pt-BR" dirty="0" smtClean="0"/>
              <a:t> </a:t>
            </a:r>
            <a:r>
              <a:rPr lang="pt-BR" dirty="0" err="1" smtClean="0"/>
              <a:t>mere</a:t>
            </a:r>
            <a:r>
              <a:rPr lang="pt-BR" dirty="0" smtClean="0"/>
              <a:t> </a:t>
            </a:r>
            <a:r>
              <a:rPr lang="pt-BR" dirty="0" err="1" smtClean="0"/>
              <a:t>coincidence</a:t>
            </a:r>
            <a:r>
              <a:rPr lang="pt-BR" dirty="0" smtClean="0"/>
              <a:t> </a:t>
            </a:r>
            <a:r>
              <a:rPr lang="pt-BR" dirty="0" err="1" smtClean="0"/>
              <a:t>that</a:t>
            </a:r>
            <a:r>
              <a:rPr lang="pt-BR" dirty="0" smtClean="0"/>
              <a:t> Ray </a:t>
            </a:r>
            <a:r>
              <a:rPr lang="pt-BR" dirty="0" err="1" smtClean="0"/>
              <a:t>is</a:t>
            </a:r>
            <a:r>
              <a:rPr lang="pt-BR" dirty="0" smtClean="0"/>
              <a:t> a </a:t>
            </a:r>
            <a:r>
              <a:rPr lang="pt-BR" dirty="0" smtClean="0"/>
              <a:t>PhD </a:t>
            </a:r>
            <a:r>
              <a:rPr lang="pt-BR" dirty="0" err="1" smtClean="0"/>
              <a:t>graduate</a:t>
            </a:r>
            <a:r>
              <a:rPr lang="pt-BR" dirty="0" smtClean="0"/>
              <a:t> </a:t>
            </a:r>
            <a:r>
              <a:rPr lang="pt-BR" dirty="0" err="1" smtClean="0"/>
              <a:t>from</a:t>
            </a:r>
            <a:r>
              <a:rPr lang="pt-BR" dirty="0" smtClean="0"/>
              <a:t> Minnesota </a:t>
            </a:r>
            <a:r>
              <a:rPr lang="pt-BR" dirty="0" err="1" smtClean="0"/>
              <a:t>where</a:t>
            </a:r>
            <a:r>
              <a:rPr lang="pt-BR" dirty="0" smtClean="0"/>
              <a:t> </a:t>
            </a:r>
            <a:r>
              <a:rPr lang="pt-BR" dirty="0" err="1" smtClean="0"/>
              <a:t>one</a:t>
            </a:r>
            <a:r>
              <a:rPr lang="pt-BR" dirty="0" smtClean="0"/>
              <a:t> </a:t>
            </a:r>
            <a:r>
              <a:rPr lang="pt-BR" dirty="0" err="1" smtClean="0"/>
              <a:t>of</a:t>
            </a:r>
            <a:r>
              <a:rPr lang="pt-BR" dirty="0" smtClean="0"/>
              <a:t> </a:t>
            </a:r>
            <a:r>
              <a:rPr lang="pt-BR" dirty="0" err="1" smtClean="0"/>
              <a:t>his</a:t>
            </a:r>
            <a:r>
              <a:rPr lang="pt-BR" dirty="0" smtClean="0"/>
              <a:t> </a:t>
            </a:r>
            <a:r>
              <a:rPr lang="pt-BR" dirty="0" err="1" smtClean="0"/>
              <a:t>teachers</a:t>
            </a:r>
            <a:r>
              <a:rPr lang="pt-BR" dirty="0" smtClean="0"/>
              <a:t> </a:t>
            </a:r>
            <a:r>
              <a:rPr lang="pt-BR" dirty="0" err="1" smtClean="0"/>
              <a:t>was</a:t>
            </a:r>
            <a:r>
              <a:rPr lang="pt-BR" dirty="0" smtClean="0"/>
              <a:t> Catherine Asher.</a:t>
            </a:r>
          </a:p>
          <a:p>
            <a:endParaRPr lang="pt-BR" dirty="0"/>
          </a:p>
        </p:txBody>
      </p:sp>
    </p:spTree>
    <p:extLst>
      <p:ext uri="{BB962C8B-B14F-4D97-AF65-F5344CB8AC3E}">
        <p14:creationId xmlns:p14="http://schemas.microsoft.com/office/powerpoint/2010/main" val="1011823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penultimate hope</a:t>
            </a:r>
            <a:endParaRPr lang="en-US" dirty="0"/>
          </a:p>
        </p:txBody>
      </p:sp>
      <p:sp>
        <p:nvSpPr>
          <p:cNvPr id="3" name="Content Placeholder 2"/>
          <p:cNvSpPr>
            <a:spLocks noGrp="1"/>
          </p:cNvSpPr>
          <p:nvPr>
            <p:ph idx="1"/>
          </p:nvPr>
        </p:nvSpPr>
        <p:spPr/>
        <p:txBody>
          <a:bodyPr>
            <a:normAutofit fontScale="77500" lnSpcReduction="20000"/>
          </a:bodyPr>
          <a:lstStyle/>
          <a:p>
            <a:r>
              <a:rPr lang="pt-BR" dirty="0"/>
              <a:t> The </a:t>
            </a:r>
            <a:r>
              <a:rPr lang="pt-BR" dirty="0" err="1"/>
              <a:t>lapse</a:t>
            </a:r>
            <a:r>
              <a:rPr lang="pt-BR" dirty="0"/>
              <a:t> in </a:t>
            </a:r>
            <a:r>
              <a:rPr lang="pt-BR" dirty="0" err="1"/>
              <a:t>genealogical</a:t>
            </a:r>
            <a:r>
              <a:rPr lang="pt-BR" dirty="0"/>
              <a:t> </a:t>
            </a:r>
            <a:r>
              <a:rPr lang="pt-BR" dirty="0" err="1" smtClean="0"/>
              <a:t>attribution</a:t>
            </a:r>
            <a:r>
              <a:rPr lang="pt-BR" dirty="0" smtClean="0"/>
              <a:t> </a:t>
            </a:r>
            <a:r>
              <a:rPr lang="pt-BR" dirty="0" err="1"/>
              <a:t>will</a:t>
            </a:r>
            <a:r>
              <a:rPr lang="pt-BR" dirty="0"/>
              <a:t> </a:t>
            </a:r>
            <a:r>
              <a:rPr lang="pt-BR" dirty="0" err="1"/>
              <a:t>be</a:t>
            </a:r>
            <a:r>
              <a:rPr lang="pt-BR" dirty="0"/>
              <a:t> </a:t>
            </a:r>
            <a:r>
              <a:rPr lang="pt-BR" dirty="0" err="1"/>
              <a:t>remedied</a:t>
            </a:r>
            <a:r>
              <a:rPr lang="pt-BR" dirty="0"/>
              <a:t> in a future </a:t>
            </a:r>
            <a:r>
              <a:rPr lang="pt-BR" dirty="0" err="1"/>
              <a:t>project</a:t>
            </a:r>
            <a:r>
              <a:rPr lang="pt-BR" dirty="0"/>
              <a:t> </a:t>
            </a:r>
            <a:r>
              <a:rPr lang="pt-BR" dirty="0" err="1"/>
              <a:t>described</a:t>
            </a:r>
            <a:r>
              <a:rPr lang="pt-BR" dirty="0"/>
              <a:t> </a:t>
            </a:r>
            <a:r>
              <a:rPr lang="pt-BR" dirty="0" err="1"/>
              <a:t>on</a:t>
            </a:r>
            <a:r>
              <a:rPr lang="pt-BR" dirty="0"/>
              <a:t> </a:t>
            </a:r>
            <a:r>
              <a:rPr lang="pt-BR" dirty="0" err="1"/>
              <a:t>Ray’s</a:t>
            </a:r>
            <a:r>
              <a:rPr lang="pt-BR" dirty="0"/>
              <a:t> </a:t>
            </a:r>
            <a:r>
              <a:rPr lang="pt-BR" dirty="0" err="1" smtClean="0"/>
              <a:t>webpage</a:t>
            </a:r>
            <a:r>
              <a:rPr lang="pt-BR" dirty="0" smtClean="0"/>
              <a:t> </a:t>
            </a:r>
            <a:r>
              <a:rPr lang="pt-BR" dirty="0" smtClean="0">
                <a:hlinkClick r:id="rId2"/>
              </a:rPr>
              <a:t>(http</a:t>
            </a:r>
            <a:r>
              <a:rPr lang="pt-BR" dirty="0">
                <a:hlinkClick r:id="rId2"/>
              </a:rPr>
              <a:t>://</a:t>
            </a:r>
            <a:r>
              <a:rPr lang="pt-BR" dirty="0" smtClean="0">
                <a:hlinkClick r:id="rId2"/>
              </a:rPr>
              <a:t>www.sugataray.com</a:t>
            </a:r>
            <a:r>
              <a:rPr lang="pt-BR" dirty="0" smtClean="0"/>
              <a:t>) as</a:t>
            </a:r>
            <a:r>
              <a:rPr lang="pt-BR" dirty="0"/>
              <a:t>:“</a:t>
            </a:r>
            <a:r>
              <a:rPr lang="pt-BR" dirty="0" err="1"/>
              <a:t>engagement</a:t>
            </a:r>
            <a:r>
              <a:rPr lang="pt-BR" dirty="0"/>
              <a:t> </a:t>
            </a:r>
            <a:r>
              <a:rPr lang="pt-BR" dirty="0" err="1"/>
              <a:t>with</a:t>
            </a:r>
            <a:r>
              <a:rPr lang="pt-BR" dirty="0"/>
              <a:t> </a:t>
            </a:r>
            <a:r>
              <a:rPr lang="pt-BR" dirty="0" err="1"/>
              <a:t>the</a:t>
            </a:r>
            <a:r>
              <a:rPr lang="pt-BR" dirty="0"/>
              <a:t>  </a:t>
            </a:r>
            <a:r>
              <a:rPr lang="en-US" dirty="0"/>
              <a:t>artistic cultures in medieval South and Central Asia in order to reconfigure the cosmopolitan aesthetics of the </a:t>
            </a:r>
            <a:r>
              <a:rPr lang="en-US" dirty="0" err="1"/>
              <a:t>Islamicate</a:t>
            </a:r>
            <a:r>
              <a:rPr lang="en-US" dirty="0"/>
              <a:t> through geospatial registers. </a:t>
            </a:r>
            <a:r>
              <a:rPr lang="en-US" dirty="0" smtClean="0"/>
              <a:t>This </a:t>
            </a:r>
            <a:r>
              <a:rPr lang="en-US" dirty="0"/>
              <a:t>project aims to engender a denser, more fractured history of cosmopolitanism/s that moves beyond </a:t>
            </a:r>
            <a:r>
              <a:rPr lang="en-US" dirty="0" err="1"/>
              <a:t>exceptionalist</a:t>
            </a:r>
            <a:r>
              <a:rPr lang="en-US" dirty="0"/>
              <a:t> narratives of the temporal and spatial singularity of Enlightenment cosmopolitanism.”</a:t>
            </a:r>
          </a:p>
          <a:p>
            <a:r>
              <a:rPr lang="en-US" dirty="0"/>
              <a:t>And, I might add, that Ray’s goal converges with the goal of this conference: </a:t>
            </a:r>
            <a:r>
              <a:rPr lang="en-US" b="1" dirty="0"/>
              <a:t>to expand not just </a:t>
            </a:r>
            <a:r>
              <a:rPr lang="en-US" b="1" dirty="0" err="1"/>
              <a:t>Islamicate</a:t>
            </a:r>
            <a:r>
              <a:rPr lang="en-US" b="1" dirty="0"/>
              <a:t> aesthetics but </a:t>
            </a:r>
            <a:r>
              <a:rPr lang="en-US" b="1" dirty="0" err="1"/>
              <a:t>Islamicate</a:t>
            </a:r>
            <a:r>
              <a:rPr lang="en-US" b="1" dirty="0"/>
              <a:t> cosmopolitanisms as a domain of Islamic --or should we say, </a:t>
            </a:r>
            <a:r>
              <a:rPr lang="en-US" b="1" dirty="0" err="1"/>
              <a:t>Islamicate</a:t>
            </a:r>
            <a:r>
              <a:rPr lang="en-US" b="1" dirty="0"/>
              <a:t>? – studies. </a:t>
            </a:r>
            <a:r>
              <a:rPr lang="en-US" dirty="0"/>
              <a:t>Thank you.</a:t>
            </a:r>
          </a:p>
          <a:p>
            <a:endParaRPr lang="en-US" dirty="0"/>
          </a:p>
        </p:txBody>
      </p:sp>
    </p:spTree>
    <p:extLst>
      <p:ext uri="{BB962C8B-B14F-4D97-AF65-F5344CB8AC3E}">
        <p14:creationId xmlns:p14="http://schemas.microsoft.com/office/powerpoint/2010/main" val="189728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Birds do it</a:t>
            </a:r>
            <a:endParaRPr lang="en-US" dirty="0"/>
          </a:p>
        </p:txBody>
      </p:sp>
      <p:pic>
        <p:nvPicPr>
          <p:cNvPr id="4" name="Content Placeholder 3" descr="photo.JPG"/>
          <p:cNvPicPr>
            <a:picLocks noGrp="1" noChangeAspect="1"/>
          </p:cNvPicPr>
          <p:nvPr>
            <p:ph idx="1"/>
          </p:nvPr>
        </p:nvPicPr>
        <p:blipFill>
          <a:blip r:embed="rId2">
            <a:extLst>
              <a:ext uri="{28A0092B-C50C-407E-A947-70E740481C1C}">
                <a14:useLocalDpi xmlns:a14="http://schemas.microsoft.com/office/drawing/2010/main" val="0"/>
              </a:ext>
            </a:extLst>
          </a:blip>
          <a:srcRect t="31697" b="31697"/>
          <a:stretch>
            <a:fillRect/>
          </a:stretch>
        </p:blipFill>
        <p:spPr/>
      </p:pic>
    </p:spTree>
    <p:extLst>
      <p:ext uri="{BB962C8B-B14F-4D97-AF65-F5344CB8AC3E}">
        <p14:creationId xmlns:p14="http://schemas.microsoft.com/office/powerpoint/2010/main" val="2133420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post-</a:t>
            </a:r>
            <a:r>
              <a:rPr lang="en-US" dirty="0" err="1" smtClean="0"/>
              <a:t>Timurid</a:t>
            </a:r>
            <a:r>
              <a:rPr lang="en-US" dirty="0" smtClean="0"/>
              <a:t> empires</a:t>
            </a:r>
            <a:endParaRPr lang="en-US" dirty="0"/>
          </a:p>
        </p:txBody>
      </p:sp>
      <p:pic>
        <p:nvPicPr>
          <p:cNvPr id="4" name="Content Placeholder 3" descr="photo-1.JPG"/>
          <p:cNvPicPr>
            <a:picLocks noGrp="1" noChangeAspect="1"/>
          </p:cNvPicPr>
          <p:nvPr>
            <p:ph idx="1"/>
          </p:nvPr>
        </p:nvPicPr>
        <p:blipFill>
          <a:blip r:embed="rId2">
            <a:extLst>
              <a:ext uri="{28A0092B-C50C-407E-A947-70E740481C1C}">
                <a14:useLocalDpi xmlns:a14="http://schemas.microsoft.com/office/drawing/2010/main" val="0"/>
              </a:ext>
            </a:extLst>
          </a:blip>
          <a:srcRect l="-86587" r="-86587"/>
          <a:stretch>
            <a:fillRect/>
          </a:stretch>
        </p:blipFill>
        <p:spPr/>
      </p:pic>
    </p:spTree>
    <p:extLst>
      <p:ext uri="{BB962C8B-B14F-4D97-AF65-F5344CB8AC3E}">
        <p14:creationId xmlns:p14="http://schemas.microsoft.com/office/powerpoint/2010/main" val="277146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Rustam</a:t>
            </a:r>
            <a:r>
              <a:rPr lang="en-US" dirty="0" smtClean="0"/>
              <a:t> Pasha mosque, Istanbul</a:t>
            </a:r>
            <a:endParaRPr lang="en-US" dirty="0"/>
          </a:p>
        </p:txBody>
      </p:sp>
      <p:pic>
        <p:nvPicPr>
          <p:cNvPr id="4" name="Content Placeholder 3" descr="unnamed.jpg"/>
          <p:cNvPicPr>
            <a:picLocks noGrp="1" noChangeAspect="1"/>
          </p:cNvPicPr>
          <p:nvPr>
            <p:ph idx="1"/>
          </p:nvPr>
        </p:nvPicPr>
        <p:blipFill>
          <a:blip r:embed="rId2">
            <a:extLst>
              <a:ext uri="{28A0092B-C50C-407E-A947-70E740481C1C}">
                <a14:useLocalDpi xmlns:a14="http://schemas.microsoft.com/office/drawing/2010/main" val="0"/>
              </a:ext>
            </a:extLst>
          </a:blip>
          <a:srcRect l="-86720" r="-86720"/>
          <a:stretch>
            <a:fillRect/>
          </a:stretch>
        </p:blipFill>
        <p:spPr/>
      </p:pic>
    </p:spTree>
    <p:extLst>
      <p:ext uri="{BB962C8B-B14F-4D97-AF65-F5344CB8AC3E}">
        <p14:creationId xmlns:p14="http://schemas.microsoft.com/office/powerpoint/2010/main" val="2170451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311" y="274638"/>
            <a:ext cx="8229600" cy="1143000"/>
          </a:xfrm>
        </p:spPr>
        <p:txBody>
          <a:bodyPr>
            <a:normAutofit fontScale="90000"/>
          </a:bodyPr>
          <a:lstStyle/>
          <a:p>
            <a:r>
              <a:rPr lang="en-US" dirty="0" smtClean="0"/>
              <a:t>Syria-Egypt-China-Turkey-India-Iran</a:t>
            </a:r>
            <a:endParaRPr lang="en-US" dirty="0"/>
          </a:p>
        </p:txBody>
      </p:sp>
      <p:pic>
        <p:nvPicPr>
          <p:cNvPr id="4" name="Content Placeholder 3" descr="photo 1-2.JPG"/>
          <p:cNvPicPr>
            <a:picLocks noGrp="1" noChangeAspect="1"/>
          </p:cNvPicPr>
          <p:nvPr>
            <p:ph idx="1"/>
          </p:nvPr>
        </p:nvPicPr>
        <p:blipFill>
          <a:blip r:embed="rId2">
            <a:extLst>
              <a:ext uri="{28A0092B-C50C-407E-A947-70E740481C1C}">
                <a14:useLocalDpi xmlns:a14="http://schemas.microsoft.com/office/drawing/2010/main" val="0"/>
              </a:ext>
            </a:extLst>
          </a:blip>
          <a:srcRect l="-86587" r="-86587"/>
          <a:stretch>
            <a:fillRect/>
          </a:stretch>
        </p:blipFill>
        <p:spPr/>
      </p:pic>
    </p:spTree>
    <p:extLst>
      <p:ext uri="{BB962C8B-B14F-4D97-AF65-F5344CB8AC3E}">
        <p14:creationId xmlns:p14="http://schemas.microsoft.com/office/powerpoint/2010/main" val="453082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Syrian Ottoman Persian(ate) tile</a:t>
            </a:r>
            <a:endParaRPr lang="en-US" dirty="0"/>
          </a:p>
        </p:txBody>
      </p:sp>
      <p:pic>
        <p:nvPicPr>
          <p:cNvPr id="4" name="Content Placeholder 3" descr="photo 2-2.JPG"/>
          <p:cNvPicPr>
            <a:picLocks noGrp="1" noChangeAspect="1"/>
          </p:cNvPicPr>
          <p:nvPr>
            <p:ph idx="1"/>
          </p:nvPr>
        </p:nvPicPr>
        <p:blipFill>
          <a:blip r:embed="rId2">
            <a:extLst>
              <a:ext uri="{28A0092B-C50C-407E-A947-70E740481C1C}">
                <a14:useLocalDpi xmlns:a14="http://schemas.microsoft.com/office/drawing/2010/main" val="0"/>
              </a:ext>
            </a:extLst>
          </a:blip>
          <a:srcRect t="8881" b="8881"/>
          <a:stretch>
            <a:fillRect/>
          </a:stretch>
        </p:blipFill>
        <p:spPr>
          <a:xfrm>
            <a:off x="656610" y="1438630"/>
            <a:ext cx="8229600" cy="4525963"/>
          </a:xfrm>
        </p:spPr>
      </p:pic>
    </p:spTree>
    <p:extLst>
      <p:ext uri="{BB962C8B-B14F-4D97-AF65-F5344CB8AC3E}">
        <p14:creationId xmlns:p14="http://schemas.microsoft.com/office/powerpoint/2010/main" val="560784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690</TotalTime>
  <Words>1157</Words>
  <Application>Microsoft Macintosh PowerPoint</Application>
  <PresentationFormat>On-screen Show (4:3)</PresentationFormat>
  <Paragraphs>64</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Islamicate Aesthetics/Islamicate Cosmopolitanism Bruce B Lawrence Keynote Address  for Duke-UNC Graduate Students Conference 21 March 2015 </vt:lpstr>
      <vt:lpstr>Summary of Paradox</vt:lpstr>
      <vt:lpstr>Islamicate Art: Timurid origins of embedded cosmopolitanism</vt:lpstr>
      <vt:lpstr>Istanbul, Isfahan and Delhi</vt:lpstr>
      <vt:lpstr>Birds do it</vt:lpstr>
      <vt:lpstr>Three post-Timurid empires</vt:lpstr>
      <vt:lpstr>Rustam Pasha mosque, Istanbul</vt:lpstr>
      <vt:lpstr>Syria-Egypt-China-Turkey-India-Iran</vt:lpstr>
      <vt:lpstr>Syrian Ottoman Persian(ate) tile</vt:lpstr>
      <vt:lpstr>Cosmic lyrics, from Iran, Syria, Turkey</vt:lpstr>
      <vt:lpstr>Taj Mahal tile</vt:lpstr>
      <vt:lpstr>Taj Mahal tile close up</vt:lpstr>
      <vt:lpstr>Burma, Afghanistan, China</vt:lpstr>
      <vt:lpstr>Tulips triumph</vt:lpstr>
      <vt:lpstr>Islamicate networks</vt:lpstr>
      <vt:lpstr>Interlude –  Judith Ernst got it right,  but with few successors</vt:lpstr>
      <vt:lpstr>A footnote to Judith Ernst: from Beyond Turk and Hindu</vt:lpstr>
      <vt:lpstr>Museum Catalogue # 2- Without Boundary but also without Islamicate</vt:lpstr>
      <vt:lpstr>Daftary quoting Grabar (1973) but not Hodgson (1974)</vt:lpstr>
      <vt:lpstr>Shirin Neshat # 1</vt:lpstr>
      <vt:lpstr>Shirin Neshat # 2</vt:lpstr>
      <vt:lpstr>Shirin Neshat Islamicate cosmopolitan</vt:lpstr>
      <vt:lpstr>Shahzia Sikander also Islamicate cosmopolitan</vt:lpstr>
      <vt:lpstr>Background on Sikander</vt:lpstr>
      <vt:lpstr>Sikander commentary</vt:lpstr>
      <vt:lpstr>Coffee table book: Staging a Revolution (1999) Chelkowski &amp; Dabashi but  without Hodgson, Islamicate  or Persianate</vt:lpstr>
      <vt:lpstr>Making the shahada a graphic protest</vt:lpstr>
      <vt:lpstr>From Sikander to the Shah, natural, animal, vegetable, &amp; human </vt:lpstr>
      <vt:lpstr>Dome of the Rock barbwired</vt:lpstr>
      <vt:lpstr>Calligraphic &amp; poetic</vt:lpstr>
      <vt:lpstr>Child’s play – not quite</vt:lpstr>
      <vt:lpstr>Poet Aref: From blood of Homeland’s youth spring tulips</vt:lpstr>
      <vt:lpstr>Khomeini’s Appeal to Christians</vt:lpstr>
      <vt:lpstr>Birds of Freedom</vt:lpstr>
      <vt:lpstr>Coins of Hope</vt:lpstr>
      <vt:lpstr>Dome of the Rock in coin</vt:lpstr>
      <vt:lpstr>From museum catalogues &amp; coffee table books to critical essays/articles </vt:lpstr>
      <vt:lpstr>Naqvi Diacritics # 2</vt:lpstr>
      <vt:lpstr>Minissale minus Islamicate</vt:lpstr>
      <vt:lpstr>Naqvi # 3</vt:lpstr>
      <vt:lpstr>A happier Islamicate note</vt:lpstr>
      <vt:lpstr>The penultimate hope</vt:lpstr>
    </vt:vector>
  </TitlesOfParts>
  <Company>Duke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Islamicate Aesthetics/Islamicate Cosmopolitanism</dc:title>
  <dc:creator>Bruce Lawrence</dc:creator>
  <cp:lastModifiedBy>Bruce Lawrence</cp:lastModifiedBy>
  <cp:revision>35</cp:revision>
  <dcterms:created xsi:type="dcterms:W3CDTF">2015-03-09T18:57:41Z</dcterms:created>
  <dcterms:modified xsi:type="dcterms:W3CDTF">2015-03-12T14:09:58Z</dcterms:modified>
</cp:coreProperties>
</file>